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4" r:id="rId4"/>
    <p:sldId id="261" r:id="rId5"/>
    <p:sldId id="259" r:id="rId6"/>
    <p:sldId id="265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 snapToObjects="1">
      <p:cViewPr varScale="1">
        <p:scale>
          <a:sx n="68" d="100"/>
          <a:sy n="68" d="100"/>
        </p:scale>
        <p:origin x="22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99DEA-9FBD-B243-B3CB-FEF6CC785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BA261C-76C8-7F42-B828-86D9D5B31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18EA3E-3385-EE47-ACC3-5CE68764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1361B9-A61C-C143-980B-0DC80880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37C4F-7BBD-0741-B6E0-E7AD05F4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4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F77354-47CB-7845-8183-DEBBB6AF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4FD794-B704-274C-B043-9B0FD85A2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BF2FDF-27CF-DA45-B2E1-361CA6E6A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4EE665-50FE-B24E-8DB9-EAA908BB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24037C-844E-1949-A527-33C14247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2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4B3DC22-0F57-FA4E-8EBD-F70CB4F31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6D46C4-FC02-BD4E-A257-9FBDB3995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410226-4AA8-0E4D-9F92-B5C740E8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722E76-BDCC-924D-8189-C022A123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983E1C-460F-2A4C-98CB-F19773C1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43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D8306-85F9-DC4A-952D-FA93404B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098220-8EB1-D241-8D13-6B8A6700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F30A4C-F179-FE40-BF97-1548E501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2CD581-C13B-5846-927C-F84219FE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9F45DE-347C-224A-9900-CA8411C2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60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C49AC-BA78-C94C-A03B-0539483B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C714B0-D812-4649-AC70-8B31C6ABF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758D1C-EFB9-E04F-998C-7971F5B6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75CDF2-23A2-584A-81F5-FD3ECF75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0DE936-A318-4641-B2F9-8E8BB888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04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21E09-C3FA-A74F-8331-2E8A7CBC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821967-1910-2847-A154-A809F6A85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7A81A3-25F4-4E4E-A848-A4E2BDD62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E51853-2A53-734A-8C63-288B10B0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E5CB15-CBD6-094F-A765-D16C0AEC3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AEC5C3-698A-EC4E-8B1A-6DD6DEE1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61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60EB1E-8820-684F-91F0-47C95F148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38B0DB-87E7-3047-975B-BB959FCF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DE2EE4-853B-5743-8677-7EC8EA57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AFE243B-D281-344D-A161-93FE7EDB7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82ACC4C-F79F-314E-A451-1515415DA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65120E5-06F3-B54C-A793-7389916F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2E16E20-F670-804A-858E-524483A34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217536D-813B-AF44-9B4B-6C051555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62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A51DCC-87A5-D148-ABD5-E02C0E51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4FE514-7507-1348-BBC4-3FFDAC71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924B4E6-8129-894F-8753-112A43395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AEA2A1-525B-BC4E-83A8-1068BC546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5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6DC22BD-1A8E-784F-9C73-7193B6B5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2F8527C-9D03-F94A-817C-957571534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7FC579-511E-AB49-8445-3BDC4CBC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79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74968-7214-604E-96D9-B291B84B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CEE5A1-ACE8-1C49-95A3-E32505359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FD86F7-1E0A-3D45-BB21-14631426E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13177AE-3EAE-744C-BC06-7A3A10443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78551E-1892-1B4E-986B-DC28B4C1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30A89B-9E3C-0648-B08D-F7E7DAC1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48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61C318-7FC6-2D47-983B-F6D33557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97BF0ED-6189-D141-B30F-FD7C3293D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B25B72-27CA-4441-B570-09F84273A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C927DB-FCDE-7E4B-86EC-BC0F21A2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2E8BD5-FF3F-4D4D-928E-C1030CAA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0B820-BB6B-B145-B5B0-793D40C5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62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59F8462-BD64-3B47-9B39-68791000A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E68626-B58D-2A4F-B706-7636392B3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874E3F-A35E-7847-BF0D-559E72936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DAE58-A025-C24B-88D3-5A919F77AF2E}" type="datetimeFigureOut">
              <a:rPr lang="it-IT" smtClean="0"/>
              <a:t>03/03/22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F031AE-AA67-5B4E-A481-255CCAA65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5FEB1D-B942-7646-94DA-F0C2452BE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0D4BC-2B60-C541-8CAF-423AC5FB61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92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mR35cxAus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gariwo.net/multimedia/produzioni-gariwo/nuovi-giusti-scelti-al-monte-stella-24443.html" TargetMode="External"/><Relationship Id="rId2" Type="http://schemas.openxmlformats.org/officeDocument/2006/relationships/hyperlink" Target="https://www.raicultura.it/raicultura/articoli/2022/02/La-Giornata-dei-Giusti--afd3d388-6b59-4946-9798-f70b17f0ec8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gariwo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3FC9A6B-F349-974C-98A2-3B28E6EFA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521970"/>
            <a:ext cx="10382250" cy="5814060"/>
          </a:xfrm>
          <a:prstGeom prst="rect">
            <a:avLst/>
          </a:prstGeo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2485344D-66A9-8C49-B523-1E5BE3EAC1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80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6FF45D-2100-2E4C-A055-AD4DDAFCB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1047858"/>
            <a:ext cx="11615737" cy="5110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>
                <a:solidFill>
                  <a:schemeClr val="accent1"/>
                </a:solidFill>
              </a:rPr>
              <a:t>IL 10 MAGGIO 2012 I DEPUTATI DI STRASBURGO HANNO ACCOLTO L’APPELLO DI </a:t>
            </a:r>
            <a:r>
              <a:rPr lang="it-IT" sz="4400" b="1" dirty="0">
                <a:solidFill>
                  <a:srgbClr val="FF0000"/>
                </a:solidFill>
              </a:rPr>
              <a:t>GARIWO</a:t>
            </a:r>
            <a:r>
              <a:rPr lang="it-IT" sz="4400" b="1" dirty="0">
                <a:solidFill>
                  <a:schemeClr val="accent1"/>
                </a:solidFill>
              </a:rPr>
              <a:t> </a:t>
            </a:r>
            <a:r>
              <a:rPr lang="it-IT" sz="4400" dirty="0">
                <a:solidFill>
                  <a:schemeClr val="accent1"/>
                </a:solidFill>
              </a:rPr>
              <a:t>- SOTTOSCRITTO DA NUMEROSI CITTADINI ED ESPONENTI DEL MONDO DELLA CULTURA - ISTITUENDO </a:t>
            </a:r>
          </a:p>
          <a:p>
            <a:pPr marL="0" indent="0" algn="ctr">
              <a:buNone/>
            </a:pPr>
            <a:r>
              <a:rPr lang="it-IT" sz="4400" dirty="0">
                <a:solidFill>
                  <a:srgbClr val="FF0000"/>
                </a:solidFill>
              </a:rPr>
              <a:t>LA GIORNATA DEI GIUSTI DELL’UMANITÀ</a:t>
            </a:r>
          </a:p>
          <a:p>
            <a:pPr marL="0" indent="0" algn="ctr">
              <a:buNone/>
            </a:pPr>
            <a:r>
              <a:rPr lang="it-IT" sz="4400" dirty="0">
                <a:solidFill>
                  <a:srgbClr val="FF0000"/>
                </a:solidFill>
              </a:rPr>
              <a:t>IL 6 MARZO.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76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619C1E-E060-6A49-98A7-8AE552024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483" y="490810"/>
            <a:ext cx="10515600" cy="5489575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it-IT" sz="3600" dirty="0">
              <a:solidFill>
                <a:srgbClr val="FF0000"/>
              </a:solidFill>
            </a:endParaRPr>
          </a:p>
          <a:p>
            <a:pPr marL="0" indent="0" algn="ctr" fontAlgn="base">
              <a:buNone/>
            </a:pPr>
            <a:r>
              <a:rPr lang="it-IT" sz="3600" dirty="0">
                <a:solidFill>
                  <a:srgbClr val="FF0000"/>
                </a:solidFill>
              </a:rPr>
              <a:t>GARIWO</a:t>
            </a:r>
            <a:r>
              <a:rPr lang="it-IT" dirty="0"/>
              <a:t> È L’ACRONIMO DI </a:t>
            </a:r>
          </a:p>
          <a:p>
            <a:pPr marL="0" indent="0" algn="ctr" fontAlgn="base">
              <a:buNone/>
            </a:pPr>
            <a:r>
              <a:rPr lang="it-IT" i="1" dirty="0">
                <a:solidFill>
                  <a:schemeClr val="accent6">
                    <a:lumMod val="75000"/>
                  </a:schemeClr>
                </a:solidFill>
              </a:rPr>
              <a:t>GARDENS OF THE RIGHTEOUS WORLDWIDE</a:t>
            </a:r>
          </a:p>
          <a:p>
            <a:pPr marL="0" indent="0" algn="ctr" fontAlgn="base">
              <a:buNone/>
            </a:pPr>
            <a:r>
              <a:rPr lang="it-IT" dirty="0"/>
              <a:t>DAL 1999 LAVORA PER FAR CONOSCERE I GIUSTI: </a:t>
            </a:r>
          </a:p>
          <a:p>
            <a:pPr marL="0" indent="0" algn="ctr" fontAlgn="base">
              <a:buNone/>
            </a:pPr>
            <a:r>
              <a:rPr lang="it-IT" i="1" dirty="0"/>
              <a:t>«PENSIAMO CHE LA MEMORIA DEL BENE SIA UN POTENTE STRUMENTO EDUCATIVO E SERVA A PREVENIRE GENOCIDI E CRIMINI CONTRO L'UMANITÀ. PER QUESTO CREIAMO GIARDINI DEI GIUSTI IN TUTTO IL MONDO E USIAMO I MEZZI DI COMUNICAZIONE, I SOCIAL NETWORK E LE INIZIATIVE PUBBLICHE PER DIFFONDERE IL MESSAGGIO DELLA RESPONSABILITÀ».</a:t>
            </a:r>
          </a:p>
        </p:txBody>
      </p:sp>
    </p:spTree>
    <p:extLst>
      <p:ext uri="{BB962C8B-B14F-4D97-AF65-F5344CB8AC3E}">
        <p14:creationId xmlns:p14="http://schemas.microsoft.com/office/powerpoint/2010/main" val="10268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44D751-C55B-804C-91C2-89A5F5A5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2" y="4652963"/>
            <a:ext cx="10936015" cy="1723231"/>
          </a:xfrm>
        </p:spPr>
        <p:txBody>
          <a:bodyPr>
            <a:normAutofit/>
          </a:bodyPr>
          <a:lstStyle/>
          <a:p>
            <a:pPr algn="ctr"/>
            <a:r>
              <a:rPr lang="it-IT" sz="4800" b="1" i="1" dirty="0">
                <a:solidFill>
                  <a:srgbClr val="FF0000"/>
                </a:solidFill>
              </a:rPr>
              <a:t>…C'È UN ALBERO PER OGNI UOMO CHE HA SCELTO IL BENE 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075654-C68E-C44B-A976-0E603D0AC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92" y="481806"/>
            <a:ext cx="11202057" cy="417115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it-IT" dirty="0"/>
          </a:p>
          <a:p>
            <a:pPr marL="0" indent="0" fontAlgn="base">
              <a:buNone/>
            </a:pPr>
            <a:r>
              <a:rPr lang="it-IT" b="1" dirty="0">
                <a:solidFill>
                  <a:srgbClr val="C00000"/>
                </a:solidFill>
              </a:rPr>
              <a:t>I GIARDINI SONO </a:t>
            </a:r>
            <a:r>
              <a:rPr lang="it-IT" sz="2400" dirty="0"/>
              <a:t>COME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</a:rPr>
              <a:t>LIBRI APERTI </a:t>
            </a:r>
            <a:r>
              <a:rPr lang="it-IT" sz="2400" dirty="0"/>
              <a:t>CHE RACCONTANO LE STORIE DEI GIUSTI.</a:t>
            </a:r>
          </a:p>
          <a:p>
            <a:pPr marL="0" indent="0" fontAlgn="base">
              <a:buNone/>
            </a:pPr>
            <a:r>
              <a:rPr lang="it-IT" sz="2400" dirty="0"/>
              <a:t>SONO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</a:rPr>
              <a:t>SPAZI PUBBLICI</a:t>
            </a:r>
            <a:r>
              <a:rPr lang="it-IT" sz="2400" b="1" dirty="0"/>
              <a:t>, 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</a:rPr>
              <a:t>LUOGHI DI MEMORIA </a:t>
            </a:r>
            <a:r>
              <a:rPr lang="it-IT" sz="2400" dirty="0"/>
              <a:t>MA ANCHE 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DI INCONTRO E DI DIALOGO</a:t>
            </a:r>
            <a:r>
              <a:rPr lang="it-IT" sz="2400" dirty="0"/>
              <a:t>, IN CUI ORGANIZZARE INIZIATIVE RIVOLTE A STUDENTI E CITTADINI PER MANTENERE VIVI GLI ESEMPI DEI GIUSTI NON SOLO IN OCCASIONE DELLA DEDICA DEI NUOVI ALBERI, MA DURANTE TUTTO L’ANNO.</a:t>
            </a:r>
          </a:p>
          <a:p>
            <a:pPr marL="0" indent="0" fontAlgn="base">
              <a:buNone/>
            </a:pPr>
            <a:r>
              <a:rPr lang="it-IT" sz="2400" dirty="0"/>
              <a:t>IL GIARDINO DI MILANO È NATO NEL 2003 NEL PARCO DEL MONTE STELLA. </a:t>
            </a:r>
          </a:p>
          <a:p>
            <a:pPr marL="0" indent="0" fontAlgn="base">
              <a:buNone/>
            </a:pPr>
            <a:r>
              <a:rPr lang="it-IT" sz="2400" b="1" dirty="0">
                <a:solidFill>
                  <a:srgbClr val="00B050"/>
                </a:solidFill>
              </a:rPr>
              <a:t>OGNI ANNO SORGONO NUOVI GIARDINI </a:t>
            </a:r>
            <a:r>
              <a:rPr lang="it-IT" sz="2400" dirty="0"/>
              <a:t>NELLE CITTÀ E NELLE SCUOLE, IN ITALIA E NEL MONDO. IL NOSTRO OBIETTIVO È CREARE UNA RETE DIFFUSA PER CONNETTERE TUTTI I SOGGETTI INTERESSATI A QUESTI TEMI.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3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6C5946-78E7-CC41-9646-3059DB53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6150" y="365125"/>
            <a:ext cx="7867650" cy="963613"/>
          </a:xfrm>
        </p:spPr>
        <p:txBody>
          <a:bodyPr/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PERCHÉ IL 6 MARZO?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9DA95B-75F5-7140-9165-5E797B3E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66" y="1455738"/>
            <a:ext cx="10515600" cy="24155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6 MARZO RICORDA LA SCOMPARSA DI </a:t>
            </a:r>
            <a:r>
              <a:rPr lang="it-IT" b="1" dirty="0">
                <a:solidFill>
                  <a:srgbClr val="FF0000"/>
                </a:solidFill>
              </a:rPr>
              <a:t>MOSHE BEJSKI</a:t>
            </a:r>
            <a:r>
              <a:rPr lang="it-IT" dirty="0">
                <a:solidFill>
                  <a:srgbClr val="FF0000"/>
                </a:solidFill>
              </a:rPr>
              <a:t>, 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UN MAGISTRATO ISRAELIANO, SUPERSTITE DELL'OLOCAUSTO, PRESIDENTE DELLA COMMISSIONE DEI GIUSTI TRA LE NAZIONI DI "YAD VASHEM".  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/>
                </a:solidFill>
              </a:rPr>
              <a:t>A PARTIRE DALLA DEFINIZIONE DI YAD VASHEM, IL CONCETTO DI GIUSTO È ARRIVATO AD INCLUDERE TUTTI COLORO CHE, IN OGNI PARTE DEL MONDO, HANNO SALVATO VITE UMANE IN TUTTI I GENOCIDI E DIFESO LA DIGNITÀ UMANA DURANTE I TOTALITARISMI.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07DEA33-C7DE-8D4D-BA43-BB019BE495CF}"/>
              </a:ext>
            </a:extLst>
          </p:cNvPr>
          <p:cNvSpPr/>
          <p:nvPr/>
        </p:nvSpPr>
        <p:spPr>
          <a:xfrm>
            <a:off x="3929063" y="4254863"/>
            <a:ext cx="768667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YAD VASHEM 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È L'</a:t>
            </a:r>
            <a:r>
              <a:rPr lang="it-IT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ENTE NAZIONALE PER LA MEMORIA DELLA SHOAH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DI GERUSALEMME, ISTITUITO PER «</a:t>
            </a:r>
            <a:r>
              <a:rPr lang="it-IT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DOCUMENTARE E TRAMANDARE LA STORIA DEL POPOLO EBRAICO DURANTE LA </a:t>
            </a:r>
            <a:r>
              <a:rPr lang="it-IT" i="1" dirty="0">
                <a:solidFill>
                  <a:srgbClr val="0645AD"/>
                </a:solidFill>
                <a:latin typeface="Arial" panose="020B0604020202020204" pitchFamily="34" charset="0"/>
              </a:rPr>
              <a:t> </a:t>
            </a:r>
            <a:r>
              <a:rPr lang="it-IT" i="1" dirty="0">
                <a:latin typeface="Arial" panose="020B0604020202020204" pitchFamily="34" charset="0"/>
              </a:rPr>
              <a:t>SHOAH </a:t>
            </a:r>
            <a:r>
              <a:rPr lang="it-IT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PER RICORDARE OGNUNA DELLE SEI MILIONI DI VITTIME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», NONCHÉ PER RICORDARE E CELEBRARE I NON EBREI DI DIVERSE NAZIONI CHE RISCHIARONO LE LORO VITE PER AIUTARE GLI EBREI DURANTE LA SHOAH.</a:t>
            </a:r>
          </a:p>
          <a:p>
            <a:r>
              <a:rPr lang="it-IT" dirty="0">
                <a:hlinkClick r:id="rId2"/>
              </a:rPr>
              <a:t>https://www.youtube.com/watch?v=3mR35cxAus0</a:t>
            </a:r>
            <a:endParaRPr lang="it-IT" dirty="0"/>
          </a:p>
          <a:p>
            <a:endParaRPr lang="it-IT" dirty="0"/>
          </a:p>
        </p:txBody>
      </p:sp>
      <p:sp>
        <p:nvSpPr>
          <p:cNvPr id="8" name="Freccia giù 7">
            <a:extLst>
              <a:ext uri="{FF2B5EF4-FFF2-40B4-BE49-F238E27FC236}">
                <a16:creationId xmlns:a16="http://schemas.microsoft.com/office/drawing/2014/main" id="{533A5962-1F57-704B-ADCC-B42E09D9DF18}"/>
              </a:ext>
            </a:extLst>
          </p:cNvPr>
          <p:cNvSpPr/>
          <p:nvPr/>
        </p:nvSpPr>
        <p:spPr>
          <a:xfrm>
            <a:off x="8241014" y="2444487"/>
            <a:ext cx="885826" cy="1969027"/>
          </a:xfrm>
          <a:prstGeom prst="downArrow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4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3E93FB-1A56-8845-B4B5-A90C920E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56" y="300038"/>
            <a:ext cx="10515600" cy="6286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B050"/>
                </a:solidFill>
              </a:rPr>
              <a:t>L’ASSOCIAZIONE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GARIWO</a:t>
            </a:r>
            <a:r>
              <a:rPr lang="it-IT" dirty="0">
                <a:solidFill>
                  <a:srgbClr val="00B050"/>
                </a:solidFill>
              </a:rPr>
              <a:t>, A PARTIRE DA CIÒ CHE VENIVA RICORDATO NELLO YAD VASHEM, HA ESTESO IL CONCETTO DI GIUSTO SINO A INCLUDERE QUANTI, IN OGNI PARTE DEL MONDO, HANNO SALVATO VITE UMANE IN TUTTI I GENOCIDI E DIFESO LA DIGNITÀ UMANA DURANTE I TOTALITARISMI.</a:t>
            </a:r>
          </a:p>
          <a:p>
            <a:pPr marL="0" indent="0" algn="ctr">
              <a:buNone/>
            </a:pPr>
            <a:br>
              <a:rPr lang="it-IT" dirty="0"/>
            </a:br>
            <a:r>
              <a:rPr lang="it-IT" sz="3600" dirty="0">
                <a:solidFill>
                  <a:srgbClr val="7030A0"/>
                </a:solidFill>
              </a:rPr>
              <a:t>DAL 7 DICEMBRE 2017 LA GIORNATA DEI GIUSTI È SOLENNITÀ CIVILE IN ITALIA</a:t>
            </a:r>
          </a:p>
          <a:p>
            <a:pPr marL="0" indent="0" algn="ctr">
              <a:buNone/>
            </a:pPr>
            <a:endParaRPr lang="it-IT" sz="3200" dirty="0"/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C00000"/>
                </a:solidFill>
              </a:rPr>
              <a:t>OGNI ANNO IL 6 MARZO CELEBRIAMO L’ESEMPIO DEI GIUSTI DEL PASSATO E DEL PRESENTE PER DIFFONDERE I VALORI DELLA RESPONSABILITÀ, DELLA TOLLERANZA, DELLA SOLIDARIETÀ.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28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DD8630-3997-B446-997A-302B5BB87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66261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GIORNATA DEI GIUSTI: </a:t>
            </a:r>
          </a:p>
          <a:p>
            <a:pPr marL="0" indent="0">
              <a:buNone/>
            </a:pPr>
            <a:endParaRPr lang="it-IT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it-IT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https://www.raicultura.it/raicultura/articoli/2022/02/La-Giornata-dei-Giusti--afd3d388-6b59-4946-9798-f70b17f0ec85.html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u="sng" dirty="0">
                <a:solidFill>
                  <a:srgbClr val="FF0000"/>
                </a:solidFill>
              </a:rPr>
              <a:t> 6 MARZO 2022</a:t>
            </a: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https://it.gariwo.net/multimedia/produzioni-gariwo/nuovi-giusti-scelti-al-monte-stella-24443.html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u="sng" dirty="0">
                <a:solidFill>
                  <a:srgbClr val="FF0000"/>
                </a:solidFill>
              </a:rPr>
              <a:t>WEBSITE GARIWO</a:t>
            </a:r>
          </a:p>
          <a:p>
            <a:pPr marL="0" indent="0">
              <a:buNone/>
            </a:pPr>
            <a:r>
              <a:rPr lang="it-IT" dirty="0">
                <a:hlinkClick r:id="rId4"/>
              </a:rPr>
              <a:t>https://it.gariwo.net/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932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520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…C'È UN ALBERO PER OGNI UOMO CHE HA SCELTO IL BENE </vt:lpstr>
      <vt:lpstr>PERCHÉ IL 6 MARZO?  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Daniela Bedogni</dc:creator>
  <cp:lastModifiedBy>Daniela Bedogni</cp:lastModifiedBy>
  <cp:revision>3</cp:revision>
  <dcterms:created xsi:type="dcterms:W3CDTF">2022-03-03T16:29:54Z</dcterms:created>
  <dcterms:modified xsi:type="dcterms:W3CDTF">2022-03-03T17:25:27Z</dcterms:modified>
</cp:coreProperties>
</file>