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8" r:id="rId1"/>
  </p:sldMasterIdLst>
  <p:notesMasterIdLst>
    <p:notesMasterId r:id="rId19"/>
  </p:notesMasterIdLst>
  <p:sldIdLst>
    <p:sldId id="275" r:id="rId2"/>
    <p:sldId id="262" r:id="rId3"/>
    <p:sldId id="268" r:id="rId4"/>
    <p:sldId id="257" r:id="rId5"/>
    <p:sldId id="263" r:id="rId6"/>
    <p:sldId id="258" r:id="rId7"/>
    <p:sldId id="259" r:id="rId8"/>
    <p:sldId id="260" r:id="rId9"/>
    <p:sldId id="269" r:id="rId10"/>
    <p:sldId id="265" r:id="rId11"/>
    <p:sldId id="266" r:id="rId12"/>
    <p:sldId id="261" r:id="rId13"/>
    <p:sldId id="272" r:id="rId14"/>
    <p:sldId id="264" r:id="rId15"/>
    <p:sldId id="267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71" autoAdjust="0"/>
    <p:restoredTop sz="94660"/>
  </p:normalViewPr>
  <p:slideViewPr>
    <p:cSldViewPr snapToGrid="0">
      <p:cViewPr varScale="1">
        <p:scale>
          <a:sx n="72" d="100"/>
          <a:sy n="72" d="100"/>
        </p:scale>
        <p:origin x="70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B60FC-4222-4410-96E9-A896447631D6}" type="datetimeFigureOut">
              <a:rPr lang="it-IT" smtClean="0"/>
              <a:t>28/12/2021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FEDE3-701A-4865-B0CD-61FD1A2E56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2552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8E5B-0D98-4FE1-9B26-D1041E3A89F9}" type="datetimeFigureOut">
              <a:rPr lang="en-US" smtClean="0"/>
              <a:t>12/28/2021</a:t>
            </a:fld>
            <a:endParaRPr lang="en-US" dirty="0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dirty="0"/>
              <a:t>Fare clic per modificare lo stile del sottotitolo dello schema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59CD-DA3A-463F-AFEF-A68838A6859B}" type="datetimeFigureOut">
              <a:rPr lang="en-US" smtClean="0"/>
              <a:t>12/28/2021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t>12/28/2021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2DCB-466C-4061-8D51-D3254DD77FA1}" type="datetimeFigureOut">
              <a:rPr lang="en-US" smtClean="0"/>
              <a:t>12/28/2021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357F-39F6-401C-9FF8-3072724998F3}" type="datetimeFigureOut">
              <a:rPr lang="en-US" smtClean="0"/>
              <a:t>12/28/2021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B09B-D413-414E-B13F-B1984CD8FF65}" type="datetimeFigureOut">
              <a:rPr lang="en-US" smtClean="0"/>
              <a:t>12/28/2021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F992-55E7-4B2D-A6F1-8C9243CBFE1B}" type="datetimeFigureOut">
              <a:rPr lang="en-US" smtClean="0"/>
              <a:t>12/28/2021</a:t>
            </a:fld>
            <a:endParaRPr 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10-BAA6-4256-A2E5-BB66A47D2616}" type="datetimeFigureOut">
              <a:rPr lang="en-US" smtClean="0"/>
              <a:t>12/28/2021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3892-3343-4E4E-B81B-70A099359AD2}" type="datetimeFigureOut">
              <a:rPr lang="en-US" smtClean="0"/>
              <a:t>12/28/2021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2F85-D33A-46AF-9088-5A7400C1018E}" type="datetimeFigureOut">
              <a:rPr lang="en-US" smtClean="0"/>
              <a:t>12/28/2021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it-IT">
                <a:solidFill>
                  <a:schemeClr val="lt1"/>
                </a:solidFill>
                <a:latin typeface="+mn-lt"/>
                <a:ea typeface="+mn-ea"/>
                <a:cs typeface="+mn-cs"/>
              </a:rPr>
              <a:t>Fare clic sull'icona per inserire un'immagine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3A624-F501-46A9-B8CA-4949E24E27C8}" type="datetimeFigureOut">
              <a:rPr lang="en-US" smtClean="0"/>
              <a:t>12/28/2021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0C4D3C1-679D-44D8-8A9C-D402CE4EF569}" type="datetimeFigureOut">
              <a:rPr lang="en-US" smtClean="0"/>
              <a:t>12/28/2021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ercalatuascuola.istruzione.it/cercalatuascuola/istituti/REIC83200D/luzzara/ptof/;jsessionid=gvvpQL2kw1hdmz3UoDyxbkKR.mvlas007_2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5810" y="4075673"/>
            <a:ext cx="11187954" cy="1751385"/>
          </a:xfrm>
        </p:spPr>
        <p:txBody>
          <a:bodyPr>
            <a:normAutofit/>
          </a:bodyPr>
          <a:lstStyle/>
          <a:p>
            <a:r>
              <a:rPr lang="it-IT" dirty="0"/>
              <a:t>Le nostre scuole si presentano:</a:t>
            </a:r>
            <a:br>
              <a:rPr lang="it-IT" dirty="0"/>
            </a:br>
            <a:r>
              <a:rPr lang="it-IT" dirty="0"/>
              <a:t>Luzzara e Villarotta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93" y="614081"/>
            <a:ext cx="10189213" cy="28149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3828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5250" y="338118"/>
            <a:ext cx="9404723" cy="949769"/>
          </a:xfrm>
        </p:spPr>
        <p:txBody>
          <a:bodyPr/>
          <a:lstStyle/>
          <a:p>
            <a:pPr algn="ctr"/>
            <a:r>
              <a:rPr lang="it-IT" sz="5400" dirty="0">
                <a:solidFill>
                  <a:srgbClr val="FFFF00"/>
                </a:solidFill>
                <a:latin typeface="+mn-lt"/>
              </a:rPr>
              <a:t>DISCIPLINE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57612" y="1287887"/>
            <a:ext cx="5767588" cy="5190185"/>
          </a:xfrm>
        </p:spPr>
        <p:txBody>
          <a:bodyPr>
            <a:normAutofit fontScale="77500" lnSpcReduction="20000"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it-IT" sz="2800" dirty="0">
                <a:solidFill>
                  <a:schemeClr val="bg1"/>
                </a:solidFill>
                <a:latin typeface="AR CENA" panose="02000000000000000000" pitchFamily="2" charset="0"/>
              </a:rPr>
              <a:t>Per la classe prima: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>
                <a:solidFill>
                  <a:schemeClr val="bg1"/>
                </a:solidFill>
              </a:rPr>
              <a:t>ITALIANO (8 ore)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>
                <a:solidFill>
                  <a:schemeClr val="bg1"/>
                </a:solidFill>
              </a:rPr>
              <a:t>MATEMATICA (8 ore)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>
                <a:solidFill>
                  <a:schemeClr val="bg1"/>
                </a:solidFill>
              </a:rPr>
              <a:t>INGLESE (1 ora)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>
                <a:solidFill>
                  <a:schemeClr val="bg1"/>
                </a:solidFill>
              </a:rPr>
              <a:t>SCIENZE (2 ore)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>
                <a:solidFill>
                  <a:schemeClr val="bg1"/>
                </a:solidFill>
              </a:rPr>
              <a:t>TECNOLOGIA (1ora)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>
                <a:solidFill>
                  <a:schemeClr val="bg1"/>
                </a:solidFill>
              </a:rPr>
              <a:t>STORIA (1 ora)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>
                <a:solidFill>
                  <a:schemeClr val="bg1"/>
                </a:solidFill>
              </a:rPr>
              <a:t>ED.CIVICA (33 ore annuali)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>
                <a:solidFill>
                  <a:schemeClr val="bg1"/>
                </a:solidFill>
              </a:rPr>
              <a:t>GEOGRAFIA (1ora)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>
                <a:solidFill>
                  <a:schemeClr val="bg1"/>
                </a:solidFill>
              </a:rPr>
              <a:t>ARTE E IMMAGINE (1 ora)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>
                <a:solidFill>
                  <a:schemeClr val="bg1"/>
                </a:solidFill>
              </a:rPr>
              <a:t>MUSICA (1ora)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>
                <a:solidFill>
                  <a:schemeClr val="bg1"/>
                </a:solidFill>
              </a:rPr>
              <a:t>SC.MOTORIE (1 ora)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>
                <a:solidFill>
                  <a:schemeClr val="bg1"/>
                </a:solidFill>
              </a:rPr>
              <a:t>RELIGIONE CATTOLICA/ALTERNATIVA (2 ore)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42" y="1991417"/>
            <a:ext cx="3926000" cy="3215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71427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92286" y="452719"/>
            <a:ext cx="6458548" cy="938200"/>
          </a:xfrm>
        </p:spPr>
        <p:txBody>
          <a:bodyPr/>
          <a:lstStyle/>
          <a:p>
            <a:pPr algn="ctr"/>
            <a:r>
              <a:rPr lang="it-IT" sz="5400" dirty="0">
                <a:solidFill>
                  <a:srgbClr val="FFFF00"/>
                </a:solidFill>
                <a:latin typeface="+mn-lt"/>
              </a:rPr>
              <a:t>INTERVALLO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5121198" y="1390919"/>
            <a:ext cx="6129898" cy="474378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it-IT" dirty="0">
                <a:solidFill>
                  <a:schemeClr val="bg1"/>
                </a:solidFill>
              </a:rPr>
              <a:t>La RICREAZIONE è dalle ore 10.15 alle ore 10.30.</a:t>
            </a:r>
          </a:p>
          <a:p>
            <a:r>
              <a:rPr lang="it-IT" dirty="0">
                <a:solidFill>
                  <a:schemeClr val="bg1"/>
                </a:solidFill>
              </a:rPr>
              <a:t>I bambini e le bambine possono uscire dalla classe e, se il tempo lo permette, raggiungere il cortile sempre sotto la sorveglianza degli insegnanti.</a:t>
            </a:r>
          </a:p>
          <a:p>
            <a:r>
              <a:rPr lang="it-IT" dirty="0">
                <a:solidFill>
                  <a:schemeClr val="bg1"/>
                </a:solidFill>
              </a:rPr>
              <a:t>La merenda deve essere leggera per permettere al bambino di riprendere l’attività scolastica senza problemi.</a:t>
            </a:r>
          </a:p>
          <a:p>
            <a:r>
              <a:rPr lang="it-IT" dirty="0">
                <a:solidFill>
                  <a:schemeClr val="bg1"/>
                </a:solidFill>
              </a:rPr>
              <a:t>Per uno o due giorni alla settimana si propone la «MERENDA SANA».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68" y="298761"/>
            <a:ext cx="2719731" cy="2869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https://encrypted-tbn0.gstatic.com/images?q=tbn:ANd9GcT54Yij2hH76DGTdQW8fQzzt-3UKc4bvFBRC3RE8PNEkhtKp4f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654" y="3734873"/>
            <a:ext cx="2210157" cy="2399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7259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717774" y="274638"/>
            <a:ext cx="6864626" cy="1143000"/>
          </a:xfrm>
        </p:spPr>
        <p:txBody>
          <a:bodyPr/>
          <a:lstStyle/>
          <a:p>
            <a:pPr algn="l"/>
            <a:r>
              <a:rPr lang="it-IT" b="1" dirty="0">
                <a:solidFill>
                  <a:srgbClr val="FFFF00"/>
                </a:solidFill>
                <a:latin typeface="AR DELANEY" panose="02000000000000000000" pitchFamily="2" charset="0"/>
              </a:rPr>
              <a:t>       </a:t>
            </a:r>
            <a:r>
              <a:rPr lang="it-IT" sz="5400" b="1" dirty="0">
                <a:solidFill>
                  <a:srgbClr val="FFFF00"/>
                </a:solidFill>
                <a:latin typeface="+mn-lt"/>
              </a:rPr>
              <a:t>PROGETTI</a:t>
            </a:r>
          </a:p>
        </p:txBody>
      </p:sp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1" y="201783"/>
            <a:ext cx="3523468" cy="1814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asellaDiTesto 2"/>
          <p:cNvSpPr txBox="1"/>
          <p:nvPr/>
        </p:nvSpPr>
        <p:spPr>
          <a:xfrm>
            <a:off x="5830957" y="1524797"/>
            <a:ext cx="6003991" cy="36625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Anno scolastico in corso: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bg1"/>
                </a:solidFill>
              </a:rPr>
              <a:t>PROGETTI in collaborazione con la BIBLIOTECA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bg1"/>
                </a:solidFill>
              </a:rPr>
              <a:t>SCREENING (DSA)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bg1"/>
                </a:solidFill>
              </a:rPr>
              <a:t>ED. AMBIENTALE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bg1"/>
                </a:solidFill>
              </a:rPr>
              <a:t>PROGETTO CONTINUITA’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bg1"/>
                </a:solidFill>
              </a:rPr>
              <a:t>ED. MUSICALE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bg1"/>
                </a:solidFill>
              </a:rPr>
              <a:t>PUNTO D’ASCOLTO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bg1"/>
                </a:solidFill>
              </a:rPr>
              <a:t>PROGETTO CODING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bg1"/>
                </a:solidFill>
              </a:rPr>
              <a:t>PROGETTO ED. MOTORIA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bg1"/>
                </a:solidFill>
              </a:rPr>
              <a:t>PROGETTO «LA COSTITUZIONE VISSUTA»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bg1"/>
                </a:solidFill>
              </a:rPr>
              <a:t>Collaborazione con i DOPO SCUOLA di Luzzara e di Casoni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590260" y="2438399"/>
            <a:ext cx="3578087" cy="3341846"/>
          </a:xfrm>
          <a:custGeom>
            <a:avLst/>
            <a:gdLst>
              <a:gd name="connsiteX0" fmla="*/ 0 w 3617844"/>
              <a:gd name="connsiteY0" fmla="*/ 0 h 5170646"/>
              <a:gd name="connsiteX1" fmla="*/ 3617844 w 3617844"/>
              <a:gd name="connsiteY1" fmla="*/ 0 h 5170646"/>
              <a:gd name="connsiteX2" fmla="*/ 3617844 w 3617844"/>
              <a:gd name="connsiteY2" fmla="*/ 5170646 h 5170646"/>
              <a:gd name="connsiteX3" fmla="*/ 0 w 3617844"/>
              <a:gd name="connsiteY3" fmla="*/ 5170646 h 5170646"/>
              <a:gd name="connsiteX4" fmla="*/ 0 w 3617844"/>
              <a:gd name="connsiteY4" fmla="*/ 0 h 5170646"/>
              <a:gd name="connsiteX0" fmla="*/ 0 w 3657601"/>
              <a:gd name="connsiteY0" fmla="*/ 0 h 5170646"/>
              <a:gd name="connsiteX1" fmla="*/ 3617844 w 3657601"/>
              <a:gd name="connsiteY1" fmla="*/ 0 h 5170646"/>
              <a:gd name="connsiteX2" fmla="*/ 3657601 w 3657601"/>
              <a:gd name="connsiteY2" fmla="*/ 5170646 h 5170646"/>
              <a:gd name="connsiteX3" fmla="*/ 0 w 3657601"/>
              <a:gd name="connsiteY3" fmla="*/ 5170646 h 5170646"/>
              <a:gd name="connsiteX4" fmla="*/ 0 w 3657601"/>
              <a:gd name="connsiteY4" fmla="*/ 0 h 5170646"/>
              <a:gd name="connsiteX0" fmla="*/ 0 w 3630607"/>
              <a:gd name="connsiteY0" fmla="*/ 0 h 5170646"/>
              <a:gd name="connsiteX1" fmla="*/ 3617844 w 3630607"/>
              <a:gd name="connsiteY1" fmla="*/ 0 h 5170646"/>
              <a:gd name="connsiteX2" fmla="*/ 3630607 w 3630607"/>
              <a:gd name="connsiteY2" fmla="*/ 3302089 h 5170646"/>
              <a:gd name="connsiteX3" fmla="*/ 0 w 3630607"/>
              <a:gd name="connsiteY3" fmla="*/ 5170646 h 5170646"/>
              <a:gd name="connsiteX4" fmla="*/ 0 w 3630607"/>
              <a:gd name="connsiteY4" fmla="*/ 0 h 5170646"/>
              <a:gd name="connsiteX0" fmla="*/ 0 w 3630607"/>
              <a:gd name="connsiteY0" fmla="*/ 0 h 3394855"/>
              <a:gd name="connsiteX1" fmla="*/ 3617844 w 3630607"/>
              <a:gd name="connsiteY1" fmla="*/ 0 h 3394855"/>
              <a:gd name="connsiteX2" fmla="*/ 3630607 w 3630607"/>
              <a:gd name="connsiteY2" fmla="*/ 3302089 h 3394855"/>
              <a:gd name="connsiteX3" fmla="*/ 0 w 3630607"/>
              <a:gd name="connsiteY3" fmla="*/ 3394855 h 3394855"/>
              <a:gd name="connsiteX4" fmla="*/ 0 w 3630607"/>
              <a:gd name="connsiteY4" fmla="*/ 0 h 3394855"/>
              <a:gd name="connsiteX0" fmla="*/ 13497 w 3644104"/>
              <a:gd name="connsiteY0" fmla="*/ 0 h 3341846"/>
              <a:gd name="connsiteX1" fmla="*/ 3631341 w 3644104"/>
              <a:gd name="connsiteY1" fmla="*/ 0 h 3341846"/>
              <a:gd name="connsiteX2" fmla="*/ 3644104 w 3644104"/>
              <a:gd name="connsiteY2" fmla="*/ 3302089 h 3341846"/>
              <a:gd name="connsiteX3" fmla="*/ 0 w 3644104"/>
              <a:gd name="connsiteY3" fmla="*/ 3341846 h 3341846"/>
              <a:gd name="connsiteX4" fmla="*/ 13497 w 3644104"/>
              <a:gd name="connsiteY4" fmla="*/ 0 h 3341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4104" h="3341846">
                <a:moveTo>
                  <a:pt x="13497" y="0"/>
                </a:moveTo>
                <a:lnTo>
                  <a:pt x="3631341" y="0"/>
                </a:lnTo>
                <a:cubicBezTo>
                  <a:pt x="3635595" y="1100696"/>
                  <a:pt x="3639850" y="2201393"/>
                  <a:pt x="3644104" y="3302089"/>
                </a:cubicBezTo>
                <a:lnTo>
                  <a:pt x="0" y="3341846"/>
                </a:lnTo>
                <a:lnTo>
                  <a:pt x="13497" y="0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bg1"/>
                </a:solidFill>
              </a:rPr>
              <a:t>I progetti hanno una forte connessione con il territorio .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it-IT" sz="2400" dirty="0">
              <a:solidFill>
                <a:schemeClr val="bg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bg1"/>
                </a:solidFill>
              </a:rPr>
              <a:t> La loro attivazione è vincolata alla reale disponibilità di risorse statali o private</a:t>
            </a:r>
          </a:p>
          <a:p>
            <a:endParaRPr lang="it-IT" sz="2400" dirty="0">
              <a:solidFill>
                <a:schemeClr val="bg1"/>
              </a:solidFill>
            </a:endParaRPr>
          </a:p>
          <a:p>
            <a:endParaRPr lang="it-IT" sz="2400" dirty="0">
              <a:solidFill>
                <a:schemeClr val="bg1"/>
              </a:solidFill>
            </a:endParaRP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29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8339" y="426960"/>
            <a:ext cx="9404723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5400" dirty="0">
                <a:solidFill>
                  <a:srgbClr val="FFFF00"/>
                </a:solidFill>
                <a:latin typeface="+mn-lt"/>
              </a:rPr>
              <a:t>ASSICURAZIONE E CONTRIBUTO VOLONTARIO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8186" y="2125014"/>
            <a:ext cx="4984124" cy="41749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it-IT" dirty="0">
                <a:solidFill>
                  <a:schemeClr val="bg1"/>
                </a:solidFill>
              </a:rPr>
              <a:t>Occorre versare l’assicurazione obbligatoria (infortuni, danni a terzi, uscite…)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>
                <a:solidFill>
                  <a:schemeClr val="bg1"/>
                </a:solidFill>
              </a:rPr>
              <a:t>La scuola è statale e gratuita 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>
                <a:solidFill>
                  <a:schemeClr val="bg1"/>
                </a:solidFill>
              </a:rPr>
              <a:t>Per l’ampiamento dell’offerta formativa si chiede un contributo volontario deciso dal Consiglio d’Istituto.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>
                <a:solidFill>
                  <a:schemeClr val="bg1"/>
                </a:solidFill>
              </a:rPr>
              <a:t>La cifra raccolta viene utilizzata per l’ampiamento dell’offerta formativa.</a:t>
            </a:r>
          </a:p>
        </p:txBody>
      </p:sp>
      <p:pic>
        <p:nvPicPr>
          <p:cNvPr id="1026" name="Picture 2" descr="http://ts4.mm.bing.net/th?id=H.4890585981061171&amp;w=237&amp;h=152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389" y="1981199"/>
            <a:ext cx="2257425" cy="1447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905" y="4212464"/>
            <a:ext cx="2736358" cy="1891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27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62183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rgbClr val="FFFF00"/>
                </a:solidFill>
                <a:latin typeface="+mn-lt"/>
              </a:rPr>
              <a:t>IL PIANO TRIENNALE DELL’OFFERTA FORMATIVA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46975" y="1828800"/>
            <a:ext cx="9903853" cy="20091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1600" dirty="0">
                <a:solidFill>
                  <a:schemeClr val="bg1"/>
                </a:solidFill>
              </a:rPr>
              <a:t>Il Piano Triennale dell’Offerta Formativa (PTOF) è il documento con cui ogni scuola comunica e rende comprensibili anche ai non addetti ai lavori, ai genitori e al territorio, la progettazione educativa e didattica e le ragioni pedagogiche che la sostengono.</a:t>
            </a:r>
          </a:p>
          <a:p>
            <a:pPr marL="0" indent="0" algn="just">
              <a:buNone/>
            </a:pPr>
            <a:r>
              <a:rPr lang="it-IT" sz="1600" dirty="0">
                <a:solidFill>
                  <a:schemeClr val="bg1"/>
                </a:solidFill>
              </a:rPr>
              <a:t>Il PTOF assume una valenza pluriennale per quanto riguarda l’impianto generale, le finalità e le scelte educative; avrà un aggiornamento annuale per quanto riguarda la progettazione specifica, l’organizzazione delle attività e comunque per tutte le parti che richiedono opportuni cambiamenti.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08" y="4098848"/>
            <a:ext cx="3181081" cy="2331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421875" y="4161461"/>
            <a:ext cx="2300897" cy="20313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/>
              <a:t>Il documento è consultabile al link di “Scuola in chiaro”: </a:t>
            </a:r>
            <a:r>
              <a:rPr lang="it-IT">
                <a:hlinkClick r:id="rId3"/>
              </a:rPr>
              <a:t>Piano Triennale dell’Offerta Formativa – Luzzara</a:t>
            </a:r>
            <a:endParaRPr lang="it-IT" sz="1600" dirty="0">
              <a:solidFill>
                <a:schemeClr val="bg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858" y="4066979"/>
            <a:ext cx="3621590" cy="215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6049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60927"/>
          </a:xfrm>
        </p:spPr>
        <p:txBody>
          <a:bodyPr>
            <a:normAutofit fontScale="90000"/>
          </a:bodyPr>
          <a:lstStyle/>
          <a:p>
            <a:pPr algn="ctr"/>
            <a:r>
              <a:rPr lang="it-IT" sz="5400" dirty="0">
                <a:solidFill>
                  <a:srgbClr val="FFFF00"/>
                </a:solidFill>
                <a:latin typeface="+mn-lt"/>
              </a:rPr>
              <a:t>REGOLAMENTO D’ISTITUTO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240740" y="1555846"/>
            <a:ext cx="5500048" cy="4189861"/>
          </a:xfrm>
        </p:spPr>
        <p:txBody>
          <a:bodyPr>
            <a:normAutofit fontScale="92500"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it-IT" dirty="0">
                <a:solidFill>
                  <a:schemeClr val="bg1"/>
                </a:solidFill>
              </a:rPr>
              <a:t>Detta le norme della vita e dell’organizzazione dell’istituzione scolastica. Tutte le sue componenti – genitori, alunni, personale direttivo, docente e non docente – sono tenute alla scrupolosa osservanza di tali regole.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it-IT" dirty="0">
                <a:solidFill>
                  <a:schemeClr val="bg1"/>
                </a:solidFill>
              </a:rPr>
              <a:t>E’ pubblicato sul sito della scuola e nel diario scolastico.</a:t>
            </a:r>
          </a:p>
          <a:p>
            <a:pPr marL="137160" indent="0" algn="ctr">
              <a:buNone/>
            </a:pPr>
            <a:endParaRPr lang="it-IT" altLang="it-IT" dirty="0">
              <a:solidFill>
                <a:schemeClr val="bg1"/>
              </a:solidFill>
            </a:endParaRPr>
          </a:p>
          <a:p>
            <a:pPr algn="ctr">
              <a:buFont typeface="Wingdings" panose="05000000000000000000" pitchFamily="2" charset="2"/>
              <a:buChar char="v"/>
            </a:pP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80308"/>
            <a:ext cx="3796145" cy="3719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62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2443"/>
          </a:xfrm>
        </p:spPr>
        <p:txBody>
          <a:bodyPr>
            <a:normAutofit fontScale="90000"/>
          </a:bodyPr>
          <a:lstStyle/>
          <a:p>
            <a:pPr algn="l"/>
            <a:r>
              <a:rPr lang="it-IT" sz="5400" dirty="0">
                <a:solidFill>
                  <a:srgbClr val="FFFF00"/>
                </a:solidFill>
                <a:latin typeface="+mn-lt"/>
              </a:rPr>
              <a:t>ISCRIZIONI</a:t>
            </a:r>
            <a:r>
              <a:rPr lang="it-IT" sz="5400" dirty="0">
                <a:latin typeface="+mn-lt"/>
              </a:rPr>
              <a:t> </a:t>
            </a:r>
            <a:r>
              <a:rPr lang="it-IT" sz="5400" dirty="0">
                <a:solidFill>
                  <a:srgbClr val="FFFF00"/>
                </a:solidFill>
                <a:latin typeface="+mn-lt"/>
              </a:rPr>
              <a:t>ON LINE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68348" y="1710019"/>
            <a:ext cx="6599581" cy="1257300"/>
          </a:xfr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85216" lvl="1" indent="0" algn="ctr">
              <a:buNone/>
            </a:pPr>
            <a:r>
              <a:rPr lang="it-IT" dirty="0">
                <a:solidFill>
                  <a:schemeClr val="accent4">
                    <a:lumMod val="50000"/>
                  </a:schemeClr>
                </a:solidFill>
              </a:rPr>
              <a:t>http://www.icluzzara.edu.it/iscrizioni-a-s-2022-2023-alle-scuole-di-ogni-ordine-e-grado/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50" y="2485623"/>
            <a:ext cx="3517899" cy="2266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722" y="3890681"/>
            <a:ext cx="2182466" cy="236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87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12065"/>
          </a:xfrm>
        </p:spPr>
        <p:txBody>
          <a:bodyPr>
            <a:normAutofit fontScale="90000"/>
          </a:bodyPr>
          <a:lstStyle/>
          <a:p>
            <a:pPr algn="ctr"/>
            <a:r>
              <a:rPr lang="it-IT" sz="5400" dirty="0">
                <a:solidFill>
                  <a:srgbClr val="FFFF00"/>
                </a:solidFill>
                <a:latin typeface="+mn-lt"/>
              </a:rPr>
              <a:t>ARRIVEDERCI A SETTEMBRE!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28068" y="2575775"/>
            <a:ext cx="5087155" cy="27174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4000" dirty="0">
                <a:latin typeface="Gabriola" panose="04040605051002020D02" pitchFamily="82" charset="0"/>
              </a:rPr>
              <a:t>Il più grande segno di successo per un insegnante … è poter dire: «I bambini stanno lavorando come se io non esistessi»</a:t>
            </a:r>
          </a:p>
          <a:p>
            <a:pPr marL="0" indent="0" algn="r">
              <a:buNone/>
            </a:pPr>
            <a:r>
              <a:rPr lang="it-IT" sz="4000" dirty="0">
                <a:latin typeface="Gabriola" panose="04040605051002020D02" pitchFamily="82" charset="0"/>
              </a:rPr>
              <a:t>M. Montessori</a:t>
            </a:r>
          </a:p>
          <a:p>
            <a:endParaRPr lang="it-IT" dirty="0"/>
          </a:p>
        </p:txBody>
      </p:sp>
      <p:pic>
        <p:nvPicPr>
          <p:cNvPr id="1026" name="Picture 2" descr="http://ts3.mm.bing.net/th?id=H.4987970024177754&amp;w=176&amp;h=148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72" y="2021983"/>
            <a:ext cx="3748317" cy="2794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7069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769" y="570411"/>
            <a:ext cx="10058400" cy="846265"/>
          </a:xfrm>
        </p:spPr>
        <p:txBody>
          <a:bodyPr>
            <a:normAutofit fontScale="90000"/>
          </a:bodyPr>
          <a:lstStyle/>
          <a:p>
            <a:pPr algn="ctr"/>
            <a:r>
              <a:rPr lang="it-IT" sz="5400" dirty="0">
                <a:solidFill>
                  <a:srgbClr val="FFFF00"/>
                </a:solidFill>
                <a:latin typeface="+mn-lt"/>
              </a:rPr>
              <a:t>www.icluzzara.edu.it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59319" y="1942010"/>
            <a:ext cx="5161209" cy="4098181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it-IT" sz="2000" b="1" u="sng" dirty="0">
                <a:solidFill>
                  <a:srgbClr val="7030A0"/>
                </a:solidFill>
              </a:rPr>
              <a:t>SCUOLA PRIMARIA DI LUZZARA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it-IT" sz="2000" dirty="0">
                <a:solidFill>
                  <a:schemeClr val="bg1"/>
                </a:solidFill>
              </a:rPr>
              <a:t>Viale Filippini, 42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it-IT" sz="2000" dirty="0" err="1">
                <a:solidFill>
                  <a:schemeClr val="bg1"/>
                </a:solidFill>
              </a:rPr>
              <a:t>Tel</a:t>
            </a:r>
            <a:r>
              <a:rPr lang="it-IT" sz="2000" dirty="0">
                <a:solidFill>
                  <a:schemeClr val="bg1"/>
                </a:solidFill>
              </a:rPr>
              <a:t> 0522-223137</a:t>
            </a:r>
          </a:p>
          <a:p>
            <a:pPr algn="ctr">
              <a:buFont typeface="Wingdings" panose="05000000000000000000" pitchFamily="2" charset="2"/>
              <a:buChar char="v"/>
            </a:pPr>
            <a:endParaRPr lang="it-IT" sz="2000" dirty="0">
              <a:solidFill>
                <a:schemeClr val="bg1"/>
              </a:solidFill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it-IT" sz="2000" b="1" u="sng" dirty="0">
                <a:solidFill>
                  <a:srgbClr val="7030A0"/>
                </a:solidFill>
              </a:rPr>
              <a:t>SCUOLA PRIMARIA DI VILLAROTTA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it-IT" sz="2000" dirty="0">
                <a:solidFill>
                  <a:schemeClr val="bg1"/>
                </a:solidFill>
              </a:rPr>
              <a:t>Via </a:t>
            </a:r>
            <a:r>
              <a:rPr lang="it-IT" sz="2000" dirty="0" err="1">
                <a:solidFill>
                  <a:schemeClr val="bg1"/>
                </a:solidFill>
              </a:rPr>
              <a:t>E.Fermi</a:t>
            </a:r>
            <a:endParaRPr lang="it-IT" sz="2000" dirty="0">
              <a:solidFill>
                <a:schemeClr val="bg1"/>
              </a:solidFill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it-IT" sz="2000" dirty="0">
                <a:solidFill>
                  <a:schemeClr val="bg1"/>
                </a:solidFill>
              </a:rPr>
              <a:t>Tel.0522-820321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it-IT" dirty="0">
                <a:solidFill>
                  <a:schemeClr val="bg1"/>
                </a:solidFill>
              </a:rPr>
              <a:t>Tutti i recapiti e i contatti sono sul sito della scuola </a:t>
            </a:r>
          </a:p>
          <a:p>
            <a:pPr algn="ctr">
              <a:buFont typeface="Wingdings" panose="05000000000000000000" pitchFamily="2" charset="2"/>
              <a:buChar char="v"/>
            </a:pPr>
            <a:endParaRPr lang="it-IT" sz="20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53" y="2185116"/>
            <a:ext cx="2624428" cy="3005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https://encrypted-tbn0.gstatic.com/images?q=tbn:ANd9GcSzxtRBnf79pyggxjMtGGRD6hQGqwnfMFC9jxrUIfLGaaodUsCgt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813" y="2185116"/>
            <a:ext cx="3097003" cy="3385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054139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795131"/>
            <a:ext cx="9404723" cy="145774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900" dirty="0">
                <a:solidFill>
                  <a:srgbClr val="FFFF00"/>
                </a:solidFill>
                <a:latin typeface="+mn-lt"/>
              </a:rPr>
              <a:t>L’ORGANIGRAMMA DELL’I.C.</a:t>
            </a:r>
            <a:br>
              <a:rPr lang="it-IT" sz="5400" dirty="0">
                <a:solidFill>
                  <a:srgbClr val="FFFF00"/>
                </a:solidFill>
                <a:latin typeface="+mn-lt"/>
              </a:rPr>
            </a:br>
            <a:endParaRPr lang="it-IT" sz="54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90053" y="1762538"/>
            <a:ext cx="7301948" cy="4642743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it-IT" dirty="0">
                <a:solidFill>
                  <a:schemeClr val="bg1"/>
                </a:solidFill>
              </a:rPr>
              <a:t>Il Dirigente Scolastico dell’I.C.:</a:t>
            </a:r>
          </a:p>
          <a:p>
            <a:pPr marL="137160" indent="0" algn="ctr">
              <a:buNone/>
            </a:pPr>
            <a:r>
              <a:rPr lang="it-IT" dirty="0">
                <a:solidFill>
                  <a:schemeClr val="bg1"/>
                </a:solidFill>
              </a:rPr>
              <a:t>Dott.ssa ANITA MONTI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it-IT" dirty="0">
                <a:solidFill>
                  <a:schemeClr val="bg1"/>
                </a:solidFill>
              </a:rPr>
              <a:t>Primo collaboratore del Dirigente Scolastico: prof.ssa TANIA DALLASTA.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it-IT" dirty="0">
                <a:solidFill>
                  <a:schemeClr val="bg1"/>
                </a:solidFill>
              </a:rPr>
              <a:t>Referente della scuola Primaria di Luzzara: </a:t>
            </a:r>
            <a:r>
              <a:rPr lang="it-IT" dirty="0" err="1">
                <a:solidFill>
                  <a:schemeClr val="bg1"/>
                </a:solidFill>
              </a:rPr>
              <a:t>ins</a:t>
            </a:r>
            <a:r>
              <a:rPr lang="it-IT" dirty="0">
                <a:solidFill>
                  <a:schemeClr val="bg1"/>
                </a:solidFill>
              </a:rPr>
              <a:t>. EMANUELA MAGNANI.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it-IT" dirty="0">
                <a:solidFill>
                  <a:schemeClr val="bg1"/>
                </a:solidFill>
              </a:rPr>
              <a:t>Referente della scuola Primaria di Villarotta: </a:t>
            </a:r>
            <a:r>
              <a:rPr lang="it-IT" dirty="0" err="1">
                <a:solidFill>
                  <a:schemeClr val="bg1"/>
                </a:solidFill>
              </a:rPr>
              <a:t>ins</a:t>
            </a:r>
            <a:r>
              <a:rPr lang="it-IT" dirty="0">
                <a:solidFill>
                  <a:schemeClr val="bg1"/>
                </a:solidFill>
              </a:rPr>
              <a:t>. LIDIA LETARI.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it-IT" dirty="0">
                <a:solidFill>
                  <a:schemeClr val="bg1"/>
                </a:solidFill>
              </a:rPr>
              <a:t>DSGA: sig.ra ELISA GRISANTI.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2" y="1669473"/>
            <a:ext cx="4225637" cy="3519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8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1749569"/>
          </a:xfrm>
        </p:spPr>
        <p:txBody>
          <a:bodyPr>
            <a:normAutofit/>
          </a:bodyPr>
          <a:lstStyle/>
          <a:p>
            <a:pPr algn="ctr"/>
            <a:r>
              <a:rPr lang="it-IT" sz="3600" dirty="0">
                <a:solidFill>
                  <a:srgbClr val="FFFF00"/>
                </a:solidFill>
                <a:latin typeface="+mn-lt"/>
              </a:rPr>
              <a:t>Le scuole primarie </a:t>
            </a:r>
            <a:br>
              <a:rPr lang="it-IT" sz="3600" dirty="0">
                <a:solidFill>
                  <a:srgbClr val="FFFF00"/>
                </a:solidFill>
                <a:latin typeface="+mn-lt"/>
              </a:rPr>
            </a:br>
            <a:r>
              <a:rPr lang="it-IT" sz="3600" dirty="0">
                <a:solidFill>
                  <a:srgbClr val="FFFF00"/>
                </a:solidFill>
                <a:latin typeface="+mn-lt"/>
              </a:rPr>
              <a:t>di Luzzara e di Villarotta: </a:t>
            </a:r>
            <a:br>
              <a:rPr lang="it-IT" sz="3600" dirty="0">
                <a:solidFill>
                  <a:srgbClr val="FFFF00"/>
                </a:solidFill>
                <a:latin typeface="+mn-lt"/>
              </a:rPr>
            </a:br>
            <a:r>
              <a:rPr lang="it-IT" sz="3600" dirty="0">
                <a:solidFill>
                  <a:srgbClr val="FF0000"/>
                </a:solidFill>
                <a:latin typeface="+mn-lt"/>
              </a:rPr>
              <a:t>tempo scuola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203066" y="2356834"/>
            <a:ext cx="535761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</a:rPr>
              <a:t>Dal LUNEDI’ al SABATO dalle ore 7.55-8.00 alle ore 12.25-12-30.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</a:rPr>
              <a:t>27 ore settimanali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</a:rPr>
              <a:t>Servizio di pre-scuola dalle 7.30 su richiesta (al momento sospeso).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</a:rPr>
              <a:t>Obbligo da parte dei genitori (o delegati) al ritiro del minore al termine delle lezioni.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</a:rPr>
              <a:t>«SETTIMANA DELL’ACCOGLIENZA» per i bambini e le bambine di classe prima</a:t>
            </a:r>
            <a:r>
              <a:rPr lang="it-IT" sz="2000" dirty="0"/>
              <a:t>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it-IT" dirty="0"/>
          </a:p>
          <a:p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26" y="2472543"/>
            <a:ext cx="3419475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33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5400" dirty="0">
                <a:solidFill>
                  <a:srgbClr val="FFFF00"/>
                </a:solidFill>
                <a:latin typeface="+mn-lt"/>
              </a:rPr>
              <a:t>SI COMINCIA…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52" y="2014193"/>
            <a:ext cx="2780211" cy="2858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asellaDiTesto 6"/>
          <p:cNvSpPr txBox="1"/>
          <p:nvPr/>
        </p:nvSpPr>
        <p:spPr>
          <a:xfrm>
            <a:off x="3734873" y="2228044"/>
            <a:ext cx="714648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L’IC di Luzzara adotta il calendario scolastico regionale.</a:t>
            </a:r>
          </a:p>
          <a:p>
            <a:endParaRPr lang="it-IT" sz="2400" dirty="0">
              <a:solidFill>
                <a:schemeClr val="bg1"/>
              </a:solidFill>
            </a:endParaRPr>
          </a:p>
          <a:p>
            <a:r>
              <a:rPr lang="it-IT" sz="2400" dirty="0">
                <a:solidFill>
                  <a:schemeClr val="bg1"/>
                </a:solidFill>
              </a:rPr>
              <a:t>Il calendario scolastico per </a:t>
            </a:r>
            <a:r>
              <a:rPr lang="it-IT" sz="2400" dirty="0" err="1">
                <a:solidFill>
                  <a:schemeClr val="bg1"/>
                </a:solidFill>
              </a:rPr>
              <a:t>l’a.s.</a:t>
            </a:r>
            <a:r>
              <a:rPr lang="it-IT" sz="2400" dirty="0">
                <a:solidFill>
                  <a:schemeClr val="bg1"/>
                </a:solidFill>
              </a:rPr>
              <a:t> 2022- 23  sarà pubblicato sul sito.</a:t>
            </a:r>
          </a:p>
          <a:p>
            <a:endParaRPr lang="it-IT" sz="2400" dirty="0">
              <a:solidFill>
                <a:schemeClr val="bg1"/>
              </a:solidFill>
            </a:endParaRPr>
          </a:p>
          <a:p>
            <a:r>
              <a:rPr lang="it-IT" sz="2400" dirty="0">
                <a:solidFill>
                  <a:schemeClr val="bg1"/>
                </a:solidFill>
              </a:rPr>
              <a:t>La scuola di norma inizierà il 15 settembre e terminerà il 5 giugno.</a:t>
            </a:r>
          </a:p>
          <a:p>
            <a:endParaRPr lang="it-IT" sz="2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433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1949" y="418010"/>
            <a:ext cx="10058400" cy="70189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400" dirty="0">
                <a:solidFill>
                  <a:srgbClr val="FFFF00"/>
                </a:solidFill>
                <a:latin typeface="+mn-lt"/>
              </a:rPr>
              <a:t>ORGANIZZAZIONE SCOLASTICA</a:t>
            </a: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65" y="1289101"/>
            <a:ext cx="2767790" cy="2561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361" y="4536229"/>
            <a:ext cx="2133600" cy="1817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CasellaDiTesto 7"/>
          <p:cNvSpPr txBox="1"/>
          <p:nvPr/>
        </p:nvSpPr>
        <p:spPr>
          <a:xfrm>
            <a:off x="3657600" y="1119909"/>
            <a:ext cx="73538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chemeClr val="bg1"/>
                </a:solidFill>
              </a:rPr>
              <a:t>Il Dirigente Scolastico dell’IC, in base al numero delle classi e in base a criteri condivisi dal Collegio Docenti, </a:t>
            </a:r>
            <a:r>
              <a:rPr lang="it-IT" b="1" dirty="0">
                <a:solidFill>
                  <a:schemeClr val="bg1"/>
                </a:solidFill>
              </a:rPr>
              <a:t>assegna i docenti</a:t>
            </a:r>
            <a:r>
              <a:rPr lang="it-IT" dirty="0">
                <a:solidFill>
                  <a:schemeClr val="bg1"/>
                </a:solidFill>
              </a:rPr>
              <a:t>.</a:t>
            </a:r>
          </a:p>
          <a:p>
            <a:pPr algn="just"/>
            <a:endParaRPr lang="it-IT" dirty="0">
              <a:solidFill>
                <a:schemeClr val="bg1"/>
              </a:solidFill>
            </a:endParaRPr>
          </a:p>
          <a:p>
            <a:pPr algn="just"/>
            <a:r>
              <a:rPr lang="it-IT" dirty="0">
                <a:solidFill>
                  <a:schemeClr val="bg1"/>
                </a:solidFill>
              </a:rPr>
              <a:t>Le comunicazioni SCUOLA/FAMIGLIA avvengono tramite il</a:t>
            </a:r>
          </a:p>
          <a:p>
            <a:pPr algn="just"/>
            <a:r>
              <a:rPr lang="it-IT" b="1" dirty="0">
                <a:solidFill>
                  <a:schemeClr val="bg1"/>
                </a:solidFill>
              </a:rPr>
              <a:t>DIARIO</a:t>
            </a:r>
            <a:r>
              <a:rPr lang="it-IT" dirty="0">
                <a:solidFill>
                  <a:schemeClr val="bg1"/>
                </a:solidFill>
              </a:rPr>
              <a:t> (compiti, avvisi, richiami …)</a:t>
            </a:r>
          </a:p>
          <a:p>
            <a:pPr algn="just"/>
            <a:endParaRPr lang="it-IT" dirty="0">
              <a:solidFill>
                <a:schemeClr val="bg1"/>
              </a:solidFill>
            </a:endParaRPr>
          </a:p>
          <a:p>
            <a:pPr algn="just"/>
            <a:r>
              <a:rPr lang="it-IT" dirty="0">
                <a:solidFill>
                  <a:schemeClr val="bg1"/>
                </a:solidFill>
              </a:rPr>
              <a:t>Sono previste 3 assemblee di classe, 2  colloqui individuali con gli insegnanti, la consegna dei documenti di valutazione a metà febbraio e a fine giugno.</a:t>
            </a:r>
          </a:p>
          <a:p>
            <a:pPr algn="just"/>
            <a:endParaRPr lang="it-IT" dirty="0">
              <a:solidFill>
                <a:schemeClr val="bg1"/>
              </a:solidFill>
            </a:endParaRPr>
          </a:p>
          <a:p>
            <a:pPr algn="just"/>
            <a:r>
              <a:rPr lang="it-IT" dirty="0">
                <a:solidFill>
                  <a:schemeClr val="bg1"/>
                </a:solidFill>
              </a:rPr>
              <a:t>Ogni classe elegge un </a:t>
            </a:r>
            <a:r>
              <a:rPr lang="it-IT" b="1" dirty="0">
                <a:solidFill>
                  <a:schemeClr val="bg1"/>
                </a:solidFill>
              </a:rPr>
              <a:t>GENITORE RAPPRESENTANTE </a:t>
            </a:r>
            <a:r>
              <a:rPr lang="it-IT" dirty="0">
                <a:solidFill>
                  <a:schemeClr val="bg1"/>
                </a:solidFill>
              </a:rPr>
              <a:t>che rimane in carica un anno e partecipa ai Consigli d’Interclasse.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941696" y="5145206"/>
            <a:ext cx="66874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Nei primi giorni di scuola occorre consegnare all’insegnante di classe una FOTOTESSERA recente del/della bambino/a per il cartellino identificativo.</a:t>
            </a:r>
          </a:p>
        </p:txBody>
      </p:sp>
    </p:spTree>
    <p:extLst>
      <p:ext uri="{BB962C8B-B14F-4D97-AF65-F5344CB8AC3E}">
        <p14:creationId xmlns:p14="http://schemas.microsoft.com/office/powerpoint/2010/main" val="366271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rgbClr val="FFFF00"/>
                </a:solidFill>
                <a:latin typeface="+mn-lt"/>
              </a:rPr>
              <a:t>CONTINUITA’ TRA SCUOLA DELL’INFANZIA E PRIMARIA</a:t>
            </a: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27" y="2351837"/>
            <a:ext cx="3248735" cy="2413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960" y="2421073"/>
            <a:ext cx="2427313" cy="2274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CasellaDiTesto 8"/>
          <p:cNvSpPr txBox="1"/>
          <p:nvPr/>
        </p:nvSpPr>
        <p:spPr>
          <a:xfrm>
            <a:off x="4128655" y="2015456"/>
            <a:ext cx="456923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</a:rPr>
              <a:t>I bambini e le bambine delle sez. «Grandi» delle scuole dell’Infanzia, durante quest'anno scolastico, andranno a conoscere la loro nuova scuola.</a:t>
            </a:r>
          </a:p>
          <a:p>
            <a:pPr algn="ctr"/>
            <a:r>
              <a:rPr lang="it-IT" sz="2000" dirty="0">
                <a:solidFill>
                  <a:schemeClr val="bg1"/>
                </a:solidFill>
              </a:rPr>
              <a:t>A giugno verrà consegnato l’ELENCO DEL MATERIALE SCOLASTICO per la classe prima. </a:t>
            </a:r>
          </a:p>
          <a:p>
            <a:pPr algn="ctr"/>
            <a:r>
              <a:rPr lang="it-IT" sz="2000" dirty="0">
                <a:solidFill>
                  <a:schemeClr val="bg1"/>
                </a:solidFill>
              </a:rPr>
              <a:t>Una copia del materiale necessario sarà disponibile in segreteria e sul sito della scuola.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086" y="5493330"/>
            <a:ext cx="6305265" cy="100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09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63958"/>
          </a:xfrm>
        </p:spPr>
        <p:txBody>
          <a:bodyPr/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+mn-lt"/>
              </a:rPr>
              <a:t>SPAZI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61" y="4111996"/>
            <a:ext cx="2627003" cy="1741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60" y="1795792"/>
            <a:ext cx="2627004" cy="1745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832" y="1893194"/>
            <a:ext cx="2553368" cy="1646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asellaDiTesto 7"/>
          <p:cNvSpPr txBox="1"/>
          <p:nvPr/>
        </p:nvSpPr>
        <p:spPr>
          <a:xfrm>
            <a:off x="3721993" y="1987826"/>
            <a:ext cx="44015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AULE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</a:rPr>
              <a:t>LAB. DI INFORMATICA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</a:rPr>
              <a:t>CORTILE INTERNO con AREA ATTREZZATA PER MOTORIA ALL’APERTO e</a:t>
            </a:r>
            <a:r>
              <a:rPr lang="it-IT" sz="2400" dirty="0"/>
              <a:t> </a:t>
            </a:r>
            <a:endParaRPr lang="it-IT" sz="2400" dirty="0">
              <a:solidFill>
                <a:schemeClr val="bg1"/>
              </a:solidFill>
            </a:endParaRPr>
          </a:p>
          <a:p>
            <a:pPr algn="ctr"/>
            <a:r>
              <a:rPr lang="it-IT" sz="2400" dirty="0">
                <a:solidFill>
                  <a:schemeClr val="bg1"/>
                </a:solidFill>
              </a:rPr>
              <a:t>PALESTRA ESTERNA  (Luzzara)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</a:rPr>
              <a:t>PALESTRA COMUNALE (Villarotta)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</a:rPr>
              <a:t>SPAZI COMUNI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783" y="3923284"/>
            <a:ext cx="2702417" cy="1930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98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5107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5400" dirty="0">
                <a:solidFill>
                  <a:srgbClr val="FFFF00"/>
                </a:solidFill>
                <a:latin typeface="+mn-lt"/>
              </a:rPr>
              <a:t>DOTAZIONI MULTIMEDIALI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34594" y="1542197"/>
            <a:ext cx="5760720" cy="404870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it-IT" sz="3600" b="1" dirty="0"/>
              <a:t>Gli alunni e le alunne delle scuole Primarie hanno la possibilità di utilizzare le nuove tecnologie di cui la scuola dispone.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714" y="1687133"/>
            <a:ext cx="3691105" cy="2820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90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tice">
  <a:themeElements>
    <a:clrScheme name="Ve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e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e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TM03457452[[fn=Celestiale]]</Template>
  <TotalTime>760</TotalTime>
  <Words>922</Words>
  <Application>Microsoft Office PowerPoint</Application>
  <PresentationFormat>Widescreen</PresentationFormat>
  <Paragraphs>112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8" baseType="lpstr">
      <vt:lpstr>AR CENA</vt:lpstr>
      <vt:lpstr>AR DELANEY</vt:lpstr>
      <vt:lpstr>Arial</vt:lpstr>
      <vt:lpstr>Book Antiqua</vt:lpstr>
      <vt:lpstr>Calibri</vt:lpstr>
      <vt:lpstr>Gabriola</vt:lpstr>
      <vt:lpstr>Lucida Sans</vt:lpstr>
      <vt:lpstr>Wingdings</vt:lpstr>
      <vt:lpstr>Wingdings 2</vt:lpstr>
      <vt:lpstr>Wingdings 3</vt:lpstr>
      <vt:lpstr>Vertice</vt:lpstr>
      <vt:lpstr>Le nostre scuole si presentano: Luzzara e Villarotta</vt:lpstr>
      <vt:lpstr>www.icluzzara.edu.it</vt:lpstr>
      <vt:lpstr>L’ORGANIGRAMMA DELL’I.C. </vt:lpstr>
      <vt:lpstr>Le scuole primarie  di Luzzara e di Villarotta:  tempo scuola</vt:lpstr>
      <vt:lpstr>SI COMINCIA…</vt:lpstr>
      <vt:lpstr>ORGANIZZAZIONE SCOLASTICA</vt:lpstr>
      <vt:lpstr>CONTINUITA’ TRA SCUOLA DELL’INFANZIA E PRIMARIA</vt:lpstr>
      <vt:lpstr>SPAZI</vt:lpstr>
      <vt:lpstr>DOTAZIONI MULTIMEDIALI</vt:lpstr>
      <vt:lpstr>DISCIPLINE</vt:lpstr>
      <vt:lpstr>INTERVALLO</vt:lpstr>
      <vt:lpstr>       PROGETTI</vt:lpstr>
      <vt:lpstr>ASSICURAZIONE E CONTRIBUTO VOLONTARIO</vt:lpstr>
      <vt:lpstr>IL PIANO TRIENNALE DELL’OFFERTA FORMATIVA</vt:lpstr>
      <vt:lpstr>REGOLAMENTO D’ISTITUTO</vt:lpstr>
      <vt:lpstr>ISCRIZIONI ON LINE</vt:lpstr>
      <vt:lpstr>ARRIVEDERCI A SETTEMBRE!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Benvenuti alla scuola primaria</dc:title>
  <dc:creator>cristina magnanini</dc:creator>
  <cp:lastModifiedBy>Leonardo Malavasi</cp:lastModifiedBy>
  <cp:revision>93</cp:revision>
  <dcterms:created xsi:type="dcterms:W3CDTF">2013-10-19T16:11:28Z</dcterms:created>
  <dcterms:modified xsi:type="dcterms:W3CDTF">2021-12-28T13:59:13Z</dcterms:modified>
</cp:coreProperties>
</file>