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oboto"/>
      <p:regular r:id="rId26"/>
      <p:bold r:id="rId27"/>
      <p:italic r:id="rId28"/>
      <p:boldItalic r:id="rId29"/>
    </p:embeddedFont>
    <p:embeddedFont>
      <p:font typeface="Playfair Display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regular.fntdata"/><Relationship Id="rId25" Type="http://schemas.openxmlformats.org/officeDocument/2006/relationships/slide" Target="slides/slide20.xml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layfairDisplay-bold.fntdata"/><Relationship Id="rId30" Type="http://schemas.openxmlformats.org/officeDocument/2006/relationships/font" Target="fonts/PlayfairDisplay-regular.fntdata"/><Relationship Id="rId11" Type="http://schemas.openxmlformats.org/officeDocument/2006/relationships/slide" Target="slides/slide6.xml"/><Relationship Id="rId33" Type="http://schemas.openxmlformats.org/officeDocument/2006/relationships/font" Target="fonts/PlayfairDisplay-boldItalic.fntdata"/><Relationship Id="rId10" Type="http://schemas.openxmlformats.org/officeDocument/2006/relationships/slide" Target="slides/slide5.xml"/><Relationship Id="rId32" Type="http://schemas.openxmlformats.org/officeDocument/2006/relationships/font" Target="fonts/PlayfairDisplay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33c6e16b6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33c6e16b6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853d5514cfbc785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853d5514cfbc785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33c6e16b6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33c6e16b6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2ebe44bba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2ebe44bba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3301d6e68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3301d6e68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3301d6e68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3301d6e68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332df08db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332df08db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ebe44bba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2ebe44bba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2ebe44bbaa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2ebe44bba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341a00100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341a0010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3301d6e68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3301d6e68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35ac19027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35ac19027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5ac1902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35ac1902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ff3c3af38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ff3c3af38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1ff3c3af38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1ff3c3af38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1ff3c3af38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1ff3c3af38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347aa7d6b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347aa7d6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3c6e16b6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3c6e16b6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2ebe44bbaa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2ebe44bba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jpg"/><Relationship Id="rId4" Type="http://schemas.openxmlformats.org/officeDocument/2006/relationships/image" Target="../media/image43.jpg"/><Relationship Id="rId5" Type="http://schemas.openxmlformats.org/officeDocument/2006/relationships/image" Target="../media/image47.jpg"/><Relationship Id="rId6" Type="http://schemas.openxmlformats.org/officeDocument/2006/relationships/image" Target="../media/image4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26.jpg"/><Relationship Id="rId6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Relationship Id="rId5" Type="http://schemas.openxmlformats.org/officeDocument/2006/relationships/image" Target="../media/image23.jpg"/><Relationship Id="rId6" Type="http://schemas.openxmlformats.org/officeDocument/2006/relationships/image" Target="../media/image19.jpg"/><Relationship Id="rId7" Type="http://schemas.openxmlformats.org/officeDocument/2006/relationships/image" Target="../media/image3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Relationship Id="rId4" Type="http://schemas.openxmlformats.org/officeDocument/2006/relationships/image" Target="../media/image29.jpg"/><Relationship Id="rId5" Type="http://schemas.openxmlformats.org/officeDocument/2006/relationships/image" Target="../media/image33.jpg"/><Relationship Id="rId6" Type="http://schemas.openxmlformats.org/officeDocument/2006/relationships/image" Target="../media/image3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g"/><Relationship Id="rId4" Type="http://schemas.openxmlformats.org/officeDocument/2006/relationships/image" Target="../media/image31.jpg"/><Relationship Id="rId5" Type="http://schemas.openxmlformats.org/officeDocument/2006/relationships/image" Target="../media/image28.jpg"/><Relationship Id="rId6" Type="http://schemas.openxmlformats.org/officeDocument/2006/relationships/image" Target="../media/image3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g"/><Relationship Id="rId4" Type="http://schemas.openxmlformats.org/officeDocument/2006/relationships/image" Target="../media/image3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jpg"/><Relationship Id="rId4" Type="http://schemas.openxmlformats.org/officeDocument/2006/relationships/image" Target="../media/image4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jpg"/><Relationship Id="rId4" Type="http://schemas.openxmlformats.org/officeDocument/2006/relationships/image" Target="../media/image4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1.jpg"/><Relationship Id="rId5" Type="http://schemas.openxmlformats.org/officeDocument/2006/relationships/image" Target="../media/image5.jpg"/><Relationship Id="rId6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2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Relationship Id="rId4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jpg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0" y="-509672"/>
            <a:ext cx="9144000" cy="249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Progetto </a:t>
            </a:r>
            <a:endParaRPr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CAMBIAMO PUNTO DI VISTA</a:t>
            </a:r>
            <a:r>
              <a:rPr lang="it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11688" y="1983023"/>
            <a:ext cx="8520600" cy="15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Attività inclusive per alunni con sindrome dello spettro autistico</a:t>
            </a:r>
            <a:endParaRPr sz="2200">
              <a:solidFill>
                <a:schemeClr val="accent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accent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presso “LA SECONDA STELLA A DESTRA”, Guastalla.</a:t>
            </a:r>
            <a:endParaRPr sz="2200">
              <a:solidFill>
                <a:schemeClr val="accent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accent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4683" y="3422181"/>
            <a:ext cx="6354650" cy="15232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3"/>
          <p:cNvSpPr txBox="1"/>
          <p:nvPr/>
        </p:nvSpPr>
        <p:spPr>
          <a:xfrm>
            <a:off x="2997305" y="143619"/>
            <a:ext cx="31494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latin typeface="Playfair Display"/>
                <a:ea typeface="Playfair Display"/>
                <a:cs typeface="Playfair Display"/>
                <a:sym typeface="Playfair Display"/>
              </a:rPr>
              <a:t>Istituto comprensivo Luzzara</a:t>
            </a: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311700" y="149100"/>
            <a:ext cx="46284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2A Primaria VILLAROTTA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1" name="Google Shape;141;p22"/>
          <p:cNvSpPr txBox="1"/>
          <p:nvPr>
            <p:ph idx="1" type="body"/>
          </p:nvPr>
        </p:nvSpPr>
        <p:spPr>
          <a:xfrm>
            <a:off x="3022655" y="667273"/>
            <a:ext cx="2404200" cy="24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Gestire le emozioni di fronte ad un animale e rispettare i suoi tempi e le modalità di approccio :  crescita personale</a:t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0858" y="149088"/>
            <a:ext cx="3502326" cy="466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776" y="753176"/>
            <a:ext cx="2727876" cy="363714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/>
        </p:nvSpPr>
        <p:spPr>
          <a:xfrm>
            <a:off x="3022650" y="3518375"/>
            <a:ext cx="2404200" cy="13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Playfair Display"/>
                <a:ea typeface="Playfair Display"/>
                <a:cs typeface="Playfair Display"/>
                <a:sym typeface="Playfair Display"/>
              </a:rPr>
              <a:t>Riconoscere la biodiversità : lo stagno e i suoi abitanti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3"/>
          <p:cNvPicPr preferRelativeResize="0"/>
          <p:nvPr/>
        </p:nvPicPr>
        <p:blipFill rotWithShape="1">
          <a:blip r:embed="rId3">
            <a:alphaModFix/>
          </a:blip>
          <a:srcRect b="27072" l="15395" r="24677" t="24496"/>
          <a:stretch/>
        </p:blipFill>
        <p:spPr>
          <a:xfrm>
            <a:off x="1005550" y="2932310"/>
            <a:ext cx="3431272" cy="2079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248" y="1308039"/>
            <a:ext cx="2648051" cy="198604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 flipH="1">
            <a:off x="4436813" y="3381000"/>
            <a:ext cx="4544700" cy="1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sz="1800">
                <a:latin typeface="Playfair Display"/>
                <a:ea typeface="Playfair Display"/>
                <a:cs typeface="Playfair Display"/>
                <a:sym typeface="Playfair Display"/>
              </a:rPr>
              <a:t>Mi sono piaciute tanto le oche che facevano: “eh, eh, eh”… erano bianche con il becco arancione.                   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sz="1800">
                <a:latin typeface="Playfair Display"/>
                <a:ea typeface="Playfair Display"/>
                <a:cs typeface="Playfair Display"/>
                <a:sym typeface="Playfair Display"/>
              </a:rPr>
              <a:t>Le parole dei bambini 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2" name="Google Shape;152;p23"/>
          <p:cNvPicPr preferRelativeResize="0"/>
          <p:nvPr/>
        </p:nvPicPr>
        <p:blipFill rotWithShape="1">
          <a:blip r:embed="rId5">
            <a:alphaModFix/>
          </a:blip>
          <a:srcRect b="17120" l="11240" r="21690" t="10672"/>
          <a:stretch/>
        </p:blipFill>
        <p:spPr>
          <a:xfrm>
            <a:off x="2140588" y="5"/>
            <a:ext cx="3999351" cy="242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 rotWithShape="1">
          <a:blip r:embed="rId6">
            <a:alphaModFix/>
          </a:blip>
          <a:srcRect b="5979" l="19277" r="6665" t="11770"/>
          <a:stretch/>
        </p:blipFill>
        <p:spPr>
          <a:xfrm>
            <a:off x="5712725" y="663537"/>
            <a:ext cx="3431272" cy="2858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>
            <p:ph idx="1" type="body"/>
          </p:nvPr>
        </p:nvSpPr>
        <p:spPr>
          <a:xfrm>
            <a:off x="141245" y="4674575"/>
            <a:ext cx="36717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>
                <a:latin typeface="Playfair Display"/>
                <a:ea typeface="Playfair Display"/>
                <a:cs typeface="Playfair Display"/>
                <a:sym typeface="Playfair Display"/>
              </a:rPr>
              <a:t>2C Primaria LUZZARA</a:t>
            </a:r>
            <a:endParaRPr sz="25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3">
            <a:alphaModFix/>
          </a:blip>
          <a:srcRect b="17170" l="0" r="0" t="0"/>
          <a:stretch/>
        </p:blipFill>
        <p:spPr>
          <a:xfrm>
            <a:off x="90513" y="140402"/>
            <a:ext cx="2337926" cy="258189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4"/>
          <p:cNvSpPr txBox="1"/>
          <p:nvPr/>
        </p:nvSpPr>
        <p:spPr>
          <a:xfrm>
            <a:off x="282986" y="2915059"/>
            <a:ext cx="1953000" cy="13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Playfair Display"/>
                <a:ea typeface="Playfair Display"/>
                <a:cs typeface="Playfair Display"/>
                <a:sym typeface="Playfair Display"/>
              </a:rPr>
              <a:t>Conoscere per aiutare conoscere per rispettare 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6826" y="1659056"/>
            <a:ext cx="2261649" cy="301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8390" y="1672452"/>
            <a:ext cx="2463548" cy="328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 rotWithShape="1">
          <a:blip r:embed="rId6">
            <a:alphaModFix/>
          </a:blip>
          <a:srcRect b="14886" l="11676" r="0" t="0"/>
          <a:stretch/>
        </p:blipFill>
        <p:spPr>
          <a:xfrm>
            <a:off x="4157762" y="0"/>
            <a:ext cx="3572224" cy="258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 txBox="1"/>
          <p:nvPr/>
        </p:nvSpPr>
        <p:spPr>
          <a:xfrm>
            <a:off x="4619325" y="2571750"/>
            <a:ext cx="19530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Playfair Display"/>
                <a:ea typeface="Playfair Display"/>
                <a:cs typeface="Playfair Display"/>
                <a:sym typeface="Playfair Display"/>
              </a:rPr>
              <a:t>I grandi spazi  per permettere a tutti libertà di movimento: anche noi come gli animali amiamo 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Playfair Display"/>
                <a:ea typeface="Playfair Display"/>
                <a:cs typeface="Playfair Display"/>
                <a:sym typeface="Playfair Display"/>
              </a:rPr>
              <a:t>muoverci, correre, giocare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/>
          <p:nvPr>
            <p:ph type="title"/>
          </p:nvPr>
        </p:nvSpPr>
        <p:spPr>
          <a:xfrm>
            <a:off x="255277" y="201802"/>
            <a:ext cx="4057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850">
                <a:latin typeface="Playfair Display"/>
                <a:ea typeface="Playfair Display"/>
                <a:cs typeface="Playfair Display"/>
                <a:sym typeface="Playfair Display"/>
              </a:rPr>
              <a:t>3B Primaria LUZZARA </a:t>
            </a:r>
            <a:endParaRPr sz="285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529" y="774500"/>
            <a:ext cx="3142101" cy="418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7424" y="1424349"/>
            <a:ext cx="4719457" cy="353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5"/>
          <p:cNvSpPr txBox="1"/>
          <p:nvPr/>
        </p:nvSpPr>
        <p:spPr>
          <a:xfrm>
            <a:off x="4252368" y="460452"/>
            <a:ext cx="4564500" cy="9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latin typeface="Playfair Display"/>
                <a:ea typeface="Playfair Display"/>
                <a:cs typeface="Playfair Display"/>
                <a:sym typeface="Playfair Display"/>
              </a:rPr>
              <a:t>Esperienza sensoriale : il tatto</a:t>
            </a: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latin typeface="Playfair Display"/>
                <a:ea typeface="Playfair Display"/>
                <a:cs typeface="Playfair Display"/>
                <a:sym typeface="Playfair Display"/>
              </a:rPr>
              <a:t>A piedi nudi sento i diversi materiali e poi bendati li riconosco? </a:t>
            </a: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6"/>
          <p:cNvPicPr preferRelativeResize="0"/>
          <p:nvPr/>
        </p:nvPicPr>
        <p:blipFill rotWithShape="1">
          <a:blip r:embed="rId3">
            <a:alphaModFix/>
          </a:blip>
          <a:srcRect b="12552" l="28551" r="0" t="11000"/>
          <a:stretch/>
        </p:blipFill>
        <p:spPr>
          <a:xfrm>
            <a:off x="6475035" y="2067831"/>
            <a:ext cx="2532626" cy="29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 rotWithShape="1">
          <a:blip r:embed="rId4">
            <a:alphaModFix/>
          </a:blip>
          <a:srcRect b="0" l="0" r="26841" t="0"/>
          <a:stretch/>
        </p:blipFill>
        <p:spPr>
          <a:xfrm rot="-5400000">
            <a:off x="510113" y="2845862"/>
            <a:ext cx="1807050" cy="260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 rotWithShape="1">
          <a:blip r:embed="rId5">
            <a:alphaModFix/>
          </a:blip>
          <a:srcRect b="9329" l="0" r="0" t="4767"/>
          <a:stretch/>
        </p:blipFill>
        <p:spPr>
          <a:xfrm>
            <a:off x="277675" y="162475"/>
            <a:ext cx="2271924" cy="282795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6"/>
          <p:cNvSpPr txBox="1"/>
          <p:nvPr/>
        </p:nvSpPr>
        <p:spPr>
          <a:xfrm>
            <a:off x="6258000" y="416291"/>
            <a:ext cx="2886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latin typeface="Playfair Display"/>
                <a:ea typeface="Playfair Display"/>
                <a:cs typeface="Playfair Display"/>
                <a:sym typeface="Playfair Display"/>
              </a:rPr>
              <a:t>I disegni e i testi dei bambini dopo l’esperienza in fattoria.</a:t>
            </a:r>
            <a:endParaRPr sz="2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1" name="Google Shape;181;p26"/>
          <p:cNvPicPr preferRelativeResize="0"/>
          <p:nvPr/>
        </p:nvPicPr>
        <p:blipFill rotWithShape="1">
          <a:blip r:embed="rId6">
            <a:alphaModFix/>
          </a:blip>
          <a:srcRect b="5875" l="0" r="0" t="7842"/>
          <a:stretch/>
        </p:blipFill>
        <p:spPr>
          <a:xfrm>
            <a:off x="2625780" y="1998329"/>
            <a:ext cx="2121949" cy="27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9324" y="0"/>
            <a:ext cx="2121949" cy="295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type="title"/>
          </p:nvPr>
        </p:nvSpPr>
        <p:spPr>
          <a:xfrm>
            <a:off x="51919" y="-188409"/>
            <a:ext cx="44700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50">
                <a:latin typeface="Playfair Display"/>
                <a:ea typeface="Playfair Display"/>
                <a:cs typeface="Playfair Display"/>
                <a:sym typeface="Playfair Display"/>
              </a:rPr>
              <a:t>3A Primaria </a:t>
            </a:r>
            <a:r>
              <a:rPr lang="it" sz="2450">
                <a:latin typeface="Playfair Display"/>
                <a:ea typeface="Playfair Display"/>
                <a:cs typeface="Playfair Display"/>
                <a:sym typeface="Playfair Display"/>
              </a:rPr>
              <a:t>VILLAROTTA </a:t>
            </a:r>
            <a:endParaRPr sz="245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8" name="Google Shape;188;p27"/>
          <p:cNvPicPr preferRelativeResize="0"/>
          <p:nvPr/>
        </p:nvPicPr>
        <p:blipFill rotWithShape="1">
          <a:blip r:embed="rId3">
            <a:alphaModFix/>
          </a:blip>
          <a:srcRect b="3723" l="0" r="19445" t="8240"/>
          <a:stretch/>
        </p:blipFill>
        <p:spPr>
          <a:xfrm>
            <a:off x="129911" y="579300"/>
            <a:ext cx="2924150" cy="29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 rotWithShape="1">
          <a:blip r:embed="rId4">
            <a:alphaModFix/>
          </a:blip>
          <a:srcRect b="14352" l="0" r="5517" t="7941"/>
          <a:stretch/>
        </p:blipFill>
        <p:spPr>
          <a:xfrm>
            <a:off x="5770200" y="133900"/>
            <a:ext cx="3269275" cy="338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 txBox="1"/>
          <p:nvPr/>
        </p:nvSpPr>
        <p:spPr>
          <a:xfrm>
            <a:off x="465076" y="4084225"/>
            <a:ext cx="780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Riposo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3054049" y="354125"/>
            <a:ext cx="26646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Riflessioni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come sente un animale, cosa mangia, cosa preferisce, come si muove…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92" name="Google Shape;19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6952" y="2340675"/>
            <a:ext cx="1969275" cy="264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5719" y="2743576"/>
            <a:ext cx="3261847" cy="230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7"/>
          <p:cNvSpPr txBox="1"/>
          <p:nvPr/>
        </p:nvSpPr>
        <p:spPr>
          <a:xfrm>
            <a:off x="5272210" y="2340687"/>
            <a:ext cx="10209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/>
          <p:nvPr>
            <p:ph type="title"/>
          </p:nvPr>
        </p:nvSpPr>
        <p:spPr>
          <a:xfrm>
            <a:off x="84541" y="95081"/>
            <a:ext cx="4760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950">
                <a:latin typeface="Playfair Display"/>
                <a:ea typeface="Playfair Display"/>
                <a:cs typeface="Playfair Display"/>
                <a:sym typeface="Playfair Display"/>
              </a:rPr>
              <a:t>1</a:t>
            </a:r>
            <a:r>
              <a:rPr lang="it" sz="2950">
                <a:latin typeface="Playfair Display"/>
                <a:ea typeface="Playfair Display"/>
                <a:cs typeface="Playfair Display"/>
                <a:sym typeface="Playfair Display"/>
              </a:rPr>
              <a:t>B Secondaria LUZZARA </a:t>
            </a:r>
            <a:endParaRPr sz="295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00" name="Google Shape;200;p28"/>
          <p:cNvPicPr preferRelativeResize="0"/>
          <p:nvPr/>
        </p:nvPicPr>
        <p:blipFill rotWithShape="1">
          <a:blip r:embed="rId3">
            <a:alphaModFix/>
          </a:blip>
          <a:srcRect b="36204" l="0" r="0" t="0"/>
          <a:stretch/>
        </p:blipFill>
        <p:spPr>
          <a:xfrm>
            <a:off x="5789214" y="95085"/>
            <a:ext cx="2436750" cy="32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 rotWithShape="1">
          <a:blip r:embed="rId4">
            <a:alphaModFix/>
          </a:blip>
          <a:srcRect b="0" l="11422" r="13282" t="0"/>
          <a:stretch/>
        </p:blipFill>
        <p:spPr>
          <a:xfrm>
            <a:off x="376295" y="667775"/>
            <a:ext cx="4594724" cy="28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/>
          <p:cNvPicPr preferRelativeResize="0"/>
          <p:nvPr/>
        </p:nvPicPr>
        <p:blipFill rotWithShape="1">
          <a:blip r:embed="rId5">
            <a:alphaModFix/>
          </a:blip>
          <a:srcRect b="26142" l="0" r="0" t="16070"/>
          <a:stretch/>
        </p:blipFill>
        <p:spPr>
          <a:xfrm>
            <a:off x="549007" y="2329666"/>
            <a:ext cx="2786700" cy="264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 rotWithShape="1">
          <a:blip r:embed="rId6">
            <a:alphaModFix/>
          </a:blip>
          <a:srcRect b="0" l="0" r="0" t="19730"/>
          <a:stretch/>
        </p:blipFill>
        <p:spPr>
          <a:xfrm>
            <a:off x="4708342" y="3174226"/>
            <a:ext cx="4270976" cy="180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/>
          <p:nvPr>
            <p:ph type="title"/>
          </p:nvPr>
        </p:nvSpPr>
        <p:spPr>
          <a:xfrm>
            <a:off x="81053" y="-216092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latin typeface="Playfair Display"/>
                <a:ea typeface="Playfair Display"/>
                <a:cs typeface="Playfair Display"/>
                <a:sym typeface="Playfair Display"/>
              </a:rPr>
              <a:t>1A Secondaria LUZZARA </a:t>
            </a:r>
            <a:endParaRPr sz="3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09" name="Google Shape;20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2505" y="216906"/>
            <a:ext cx="3532276" cy="470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135" y="478885"/>
            <a:ext cx="3318407" cy="459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 txBox="1"/>
          <p:nvPr/>
        </p:nvSpPr>
        <p:spPr>
          <a:xfrm>
            <a:off x="3458550" y="1121025"/>
            <a:ext cx="2031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Impariamo a fare solo provando.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/>
          <p:nvPr>
            <p:ph type="title"/>
          </p:nvPr>
        </p:nvSpPr>
        <p:spPr>
          <a:xfrm>
            <a:off x="107187" y="173864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1</a:t>
            </a: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C Secondaria LUZZARA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17" name="Google Shape;217;p30"/>
          <p:cNvPicPr preferRelativeResize="0"/>
          <p:nvPr/>
        </p:nvPicPr>
        <p:blipFill rotWithShape="1">
          <a:blip r:embed="rId3">
            <a:alphaModFix/>
          </a:blip>
          <a:srcRect b="33840" l="18063" r="6069" t="0"/>
          <a:stretch/>
        </p:blipFill>
        <p:spPr>
          <a:xfrm>
            <a:off x="4017053" y="1584529"/>
            <a:ext cx="5006126" cy="3274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 rotWithShape="1">
          <a:blip r:embed="rId4">
            <a:alphaModFix/>
          </a:blip>
          <a:srcRect b="7723" l="46092" r="1103" t="0"/>
          <a:stretch/>
        </p:blipFill>
        <p:spPr>
          <a:xfrm>
            <a:off x="372000" y="809950"/>
            <a:ext cx="3159252" cy="41406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 txBox="1"/>
          <p:nvPr/>
        </p:nvSpPr>
        <p:spPr>
          <a:xfrm>
            <a:off x="4172913" y="251845"/>
            <a:ext cx="46944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latin typeface="Playfair Display"/>
                <a:ea typeface="Playfair Display"/>
                <a:cs typeface="Playfair Display"/>
                <a:sym typeface="Playfair Display"/>
              </a:rPr>
              <a:t>Il miglior modo per imparare il rispetto è rispettare; </a:t>
            </a: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latin typeface="Playfair Display"/>
                <a:ea typeface="Playfair Display"/>
                <a:cs typeface="Playfair Display"/>
                <a:sym typeface="Playfair Display"/>
              </a:rPr>
              <a:t>il miglior modo per imparare la collaborazione è collaborare</a:t>
            </a: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>
            <p:ph type="title"/>
          </p:nvPr>
        </p:nvSpPr>
        <p:spPr>
          <a:xfrm>
            <a:off x="124647" y="118483"/>
            <a:ext cx="48882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latin typeface="Playfair Display"/>
                <a:ea typeface="Playfair Display"/>
                <a:cs typeface="Playfair Display"/>
                <a:sym typeface="Playfair Display"/>
              </a:rPr>
              <a:t>2</a:t>
            </a:r>
            <a:r>
              <a:rPr lang="it" sz="3000">
                <a:latin typeface="Playfair Display"/>
                <a:ea typeface="Playfair Display"/>
                <a:cs typeface="Playfair Display"/>
                <a:sym typeface="Playfair Display"/>
              </a:rPr>
              <a:t>B Secondaria LUZZARA</a:t>
            </a:r>
            <a:r>
              <a:rPr lang="it"/>
              <a:t> </a:t>
            </a:r>
            <a:endParaRPr/>
          </a:p>
        </p:txBody>
      </p:sp>
      <p:sp>
        <p:nvSpPr>
          <p:cNvPr id="225" name="Google Shape;225;p3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25" y="998987"/>
            <a:ext cx="4558050" cy="341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3423" y="59398"/>
            <a:ext cx="3857887" cy="487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ctrTitle"/>
          </p:nvPr>
        </p:nvSpPr>
        <p:spPr>
          <a:xfrm>
            <a:off x="344250" y="734846"/>
            <a:ext cx="8455500" cy="367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sz="1700">
                <a:latin typeface="Playfair Display"/>
                <a:ea typeface="Playfair Display"/>
                <a:cs typeface="Playfair Display"/>
                <a:sym typeface="Playfair Display"/>
              </a:rPr>
              <a:t>Il progetto “Cambiamo punto di vista“  nasce dall’esigenza di migliorare lo “STARE A SCUOLA” degli alunni con sindrome dello spettro autistico. </a:t>
            </a: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sz="1700">
                <a:latin typeface="Playfair Display"/>
                <a:ea typeface="Playfair Display"/>
                <a:cs typeface="Playfair Display"/>
                <a:sym typeface="Playfair Display"/>
              </a:rPr>
              <a:t>I punti di forza del progetto sono stati la sensibilizzazione delle famiglie e di tutte le figure che si occupano di questi alunni, utilizzando figure educative del territorio e specializzate e soprattutto la piena e vera  inclusione scolastica degli alunni con questa disabilità per rafforzare e potenziare le relazioni.</a:t>
            </a: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sz="1700">
                <a:latin typeface="Playfair Display"/>
                <a:ea typeface="Playfair Display"/>
                <a:cs typeface="Playfair Display"/>
                <a:sym typeface="Playfair Display"/>
              </a:rPr>
              <a:t>Una delle proposte  prevede un’attività inclusiva concreta.</a:t>
            </a: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700">
                <a:latin typeface="Playfair Display"/>
                <a:ea typeface="Playfair Display"/>
                <a:cs typeface="Playfair Display"/>
                <a:sym typeface="Playfair Display"/>
              </a:rPr>
              <a:t> Per l’anno scolastico 2021/2022 abbiamo scelto un’uscita didattica presso l’associazione  LA SECONDA STELLA A DESTRA  interamente finanziata da  ANFFAS ONLUS Guastalla </a:t>
            </a: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 txBox="1"/>
          <p:nvPr>
            <p:ph idx="1" type="body"/>
          </p:nvPr>
        </p:nvSpPr>
        <p:spPr>
          <a:xfrm>
            <a:off x="989125" y="867525"/>
            <a:ext cx="6722700" cy="331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850">
                <a:solidFill>
                  <a:srgbClr val="202124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Il </a:t>
            </a:r>
            <a:r>
              <a:rPr lang="it" sz="3851">
                <a:solidFill>
                  <a:srgbClr val="202124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più grande segno di successo di un insegnante è poter dire : stanno lavorando come se io non esistessi </a:t>
            </a:r>
            <a:endParaRPr sz="3851">
              <a:solidFill>
                <a:srgbClr val="202124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1">
              <a:solidFill>
                <a:srgbClr val="202124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1">
              <a:solidFill>
                <a:srgbClr val="202124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851">
                <a:solidFill>
                  <a:srgbClr val="202124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Maria Montessori  </a:t>
            </a:r>
            <a:endParaRPr sz="445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ctrTitle"/>
          </p:nvPr>
        </p:nvSpPr>
        <p:spPr>
          <a:xfrm>
            <a:off x="2839750" y="0"/>
            <a:ext cx="5955900" cy="9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32781"/>
              <a:buNone/>
            </a:pPr>
            <a:r>
              <a:rPr lang="it" sz="3020">
                <a:latin typeface="Playfair Display"/>
                <a:ea typeface="Playfair Display"/>
                <a:cs typeface="Playfair Display"/>
                <a:sym typeface="Playfair Display"/>
              </a:rPr>
              <a:t>Scuola  dell’i</a:t>
            </a:r>
            <a:r>
              <a:rPr lang="it" sz="3020">
                <a:latin typeface="Playfair Display"/>
                <a:ea typeface="Playfair Display"/>
                <a:cs typeface="Playfair Display"/>
                <a:sym typeface="Playfair Display"/>
              </a:rPr>
              <a:t>nfanzia  (sez. 4 e 5 anni)    </a:t>
            </a:r>
            <a:r>
              <a:rPr lang="it" sz="3020">
                <a:latin typeface="Playfair Display"/>
                <a:ea typeface="Playfair Display"/>
                <a:cs typeface="Playfair Display"/>
                <a:sym typeface="Playfair Display"/>
              </a:rPr>
              <a:t>LUZZARA </a:t>
            </a: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77" y="734701"/>
            <a:ext cx="2192700" cy="2925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4">
            <a:alphaModFix/>
          </a:blip>
          <a:srcRect b="16839" l="0" r="0" t="0"/>
          <a:stretch/>
        </p:blipFill>
        <p:spPr>
          <a:xfrm>
            <a:off x="2190407" y="2571756"/>
            <a:ext cx="2191375" cy="25101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 flipH="1" rot="387">
            <a:off x="225443" y="299850"/>
            <a:ext cx="266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Playfair Display"/>
                <a:ea typeface="Playfair Display"/>
                <a:cs typeface="Playfair Display"/>
                <a:sym typeface="Playfair Display"/>
              </a:rPr>
              <a:t>Ascoltiamo  una storia …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2323697" y="1275516"/>
            <a:ext cx="1924800" cy="12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… e poi anche noi come i cavalli…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…saltiamo gli ostacoli…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 rotWithShape="1">
          <a:blip r:embed="rId5">
            <a:alphaModFix/>
          </a:blip>
          <a:srcRect b="26836" l="21004" r="0" t="20459"/>
          <a:stretch/>
        </p:blipFill>
        <p:spPr>
          <a:xfrm>
            <a:off x="4218150" y="969300"/>
            <a:ext cx="2589625" cy="2304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3491" y="1812173"/>
            <a:ext cx="2393225" cy="319267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4528538" y="3659874"/>
            <a:ext cx="19782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… e </a:t>
            </a: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camminiamo  a 4 zampe!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6951300" y="969300"/>
            <a:ext cx="21927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Finalmente possiamo toccare u</a:t>
            </a: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n cavallo vero!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5148" y="1712170"/>
            <a:ext cx="4428852" cy="332162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180276" y="3603548"/>
            <a:ext cx="3014700" cy="13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Playfair Display"/>
                <a:ea typeface="Playfair Display"/>
                <a:cs typeface="Playfair Display"/>
                <a:sym typeface="Playfair Display"/>
              </a:rPr>
              <a:t>Conosciamo gli animali di questa fattoria, ma attenzione ci sono delle </a:t>
            </a:r>
            <a:r>
              <a:rPr lang="it" sz="1800">
                <a:latin typeface="Playfair Display"/>
                <a:ea typeface="Playfair Display"/>
                <a:cs typeface="Playfair Display"/>
                <a:sym typeface="Playfair Display"/>
              </a:rPr>
              <a:t>regole da rispettare!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 rotWithShape="1">
          <a:blip r:embed="rId4">
            <a:alphaModFix/>
          </a:blip>
          <a:srcRect b="0" l="0" r="0" t="4287"/>
          <a:stretch/>
        </p:blipFill>
        <p:spPr>
          <a:xfrm>
            <a:off x="437063" y="239049"/>
            <a:ext cx="2501124" cy="319187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4470523" y="239048"/>
            <a:ext cx="1986000" cy="21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Playfair Display"/>
                <a:ea typeface="Playfair Display"/>
                <a:cs typeface="Playfair Display"/>
                <a:sym typeface="Playfair Display"/>
              </a:rPr>
              <a:t>Scopriamo che i cavalli sono muscolosi, il loro pelo è morbido ed è divertente spazzolarli ed accarezzarli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24" y="1941017"/>
            <a:ext cx="4296049" cy="303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4382" y="187338"/>
            <a:ext cx="4985999" cy="284991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-519521" y="306482"/>
            <a:ext cx="49860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Scuola dell’infanzia  CODISOTTO</a:t>
            </a:r>
            <a:endParaRPr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4571994" y="3631124"/>
            <a:ext cx="42960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Playfair Display"/>
                <a:ea typeface="Playfair Display"/>
                <a:cs typeface="Playfair Display"/>
                <a:sym typeface="Playfair Display"/>
              </a:rPr>
              <a:t>L’esperienza in fattoria nelle parole e nei disegni dei bambini.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4626510" y="3607358"/>
            <a:ext cx="4441500" cy="13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it" sz="54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 fattoria </a:t>
            </a:r>
            <a:r>
              <a:rPr lang="it" sz="5253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abbiamo visto i cavalli. Li abbiamo accarezzati e pettinati con delle spazzole morbide. Abbiamo corso nella sabbia. Siamo saliti sui cavalli giocattolo. Abbiamo calpestato la sabbia, il fieno, le pietre, l’acqua e la corteccia.</a:t>
            </a:r>
            <a:endParaRPr sz="5253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it" sz="5253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5253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89" y="282473"/>
            <a:ext cx="4441426" cy="3142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537" y="1364824"/>
            <a:ext cx="4441426" cy="314241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/>
        </p:nvSpPr>
        <p:spPr>
          <a:xfrm>
            <a:off x="130503" y="91657"/>
            <a:ext cx="4441500" cy="19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800">
                <a:latin typeface="Playfair Display"/>
                <a:ea typeface="Playfair Display"/>
                <a:cs typeface="Playfair Display"/>
                <a:sym typeface="Playfair Display"/>
              </a:rPr>
              <a:t>C’era il cavallo Carina, la puledrina Sissi, il cavallo Pepito che non gli piacevano tanto tanto le coccole, le oche Adelina e Caterina.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3737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73737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1 B Primaria Luzzara </a:t>
            </a:r>
            <a:endParaRPr/>
          </a:p>
        </p:txBody>
      </p:sp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250" y="1788912"/>
            <a:ext cx="6601125" cy="297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94" y="148375"/>
            <a:ext cx="5312075" cy="272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4925" y="2571750"/>
            <a:ext cx="5412950" cy="24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/>
        </p:nvSpPr>
        <p:spPr>
          <a:xfrm>
            <a:off x="5879746" y="757369"/>
            <a:ext cx="2835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>
                <a:latin typeface="Playfair Display"/>
                <a:ea typeface="Playfair Display"/>
                <a:cs typeface="Playfair Display"/>
                <a:sym typeface="Playfair Display"/>
              </a:rPr>
              <a:t>Il cavallo come gioco simbolico.</a:t>
            </a:r>
            <a:endParaRPr sz="25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124412" y="3152217"/>
            <a:ext cx="29268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>
                <a:latin typeface="Playfair Display"/>
                <a:ea typeface="Playfair Display"/>
                <a:cs typeface="Playfair Display"/>
                <a:sym typeface="Playfair Display"/>
              </a:rPr>
              <a:t>Il cavallo per imparare il rispetto di un essere vivente.</a:t>
            </a:r>
            <a:endParaRPr sz="25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5512759" y="263598"/>
            <a:ext cx="3090300" cy="122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1A Primaria VILLAROTTA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501" y="1667907"/>
            <a:ext cx="4367452" cy="327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163" y="145066"/>
            <a:ext cx="4699246" cy="352439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 txBox="1"/>
          <p:nvPr/>
        </p:nvSpPr>
        <p:spPr>
          <a:xfrm>
            <a:off x="354500" y="3894850"/>
            <a:ext cx="3668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latin typeface="Playfair Display"/>
                <a:ea typeface="Playfair Display"/>
                <a:cs typeface="Playfair Display"/>
                <a:sym typeface="Playfair Display"/>
              </a:rPr>
              <a:t>I bisogni degli animali per comprendere e aiutare. </a:t>
            </a:r>
            <a:endParaRPr sz="2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