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70bf7bb7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70bf7bb7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70bf7bb7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70bf7bb7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6620c1e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6620c1e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280500" y="630225"/>
            <a:ext cx="6422700" cy="8352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2"/>
              </a:buClr>
              <a:buSzPts val="1100"/>
              <a:buFont typeface="Arial"/>
              <a:buNone/>
            </a:pPr>
            <a:r>
              <a:rPr lang="it" sz="2600">
                <a:solidFill>
                  <a:schemeClr val="dk2"/>
                </a:solidFill>
                <a:latin typeface="Arial"/>
                <a:ea typeface="Arial"/>
                <a:cs typeface="Arial"/>
                <a:sym typeface="Arial"/>
              </a:rPr>
              <a:t>RIENTRO A SCUOLA IN SICUREZZA</a:t>
            </a:r>
            <a:endParaRPr sz="2600">
              <a:solidFill>
                <a:schemeClr val="dk2"/>
              </a:solidFill>
              <a:latin typeface="Arial"/>
              <a:ea typeface="Arial"/>
              <a:cs typeface="Arial"/>
              <a:sym typeface="Arial"/>
            </a:endParaRPr>
          </a:p>
          <a:p>
            <a:pPr indent="0" lvl="0" marL="0" rtl="0" algn="l">
              <a:spcBef>
                <a:spcPts val="0"/>
              </a:spcBef>
              <a:spcAft>
                <a:spcPts val="0"/>
              </a:spcAft>
              <a:buNone/>
            </a:pPr>
            <a:r>
              <a:t/>
            </a:r>
            <a:endParaRPr sz="4700"/>
          </a:p>
        </p:txBody>
      </p:sp>
      <p:sp>
        <p:nvSpPr>
          <p:cNvPr id="73" name="Google Shape;73;p13"/>
          <p:cNvSpPr txBox="1"/>
          <p:nvPr>
            <p:ph idx="1" type="subTitle"/>
          </p:nvPr>
        </p:nvSpPr>
        <p:spPr>
          <a:xfrm>
            <a:off x="2390275" y="4018600"/>
            <a:ext cx="6331500" cy="57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sz="2400"/>
              <a:t>Alcuni punti per ritornare a scuola sereni</a:t>
            </a:r>
            <a:endParaRPr sz="2400"/>
          </a:p>
        </p:txBody>
      </p:sp>
      <p:pic>
        <p:nvPicPr>
          <p:cNvPr id="74" name="Google Shape;74;p13"/>
          <p:cNvPicPr preferRelativeResize="0"/>
          <p:nvPr/>
        </p:nvPicPr>
        <p:blipFill>
          <a:blip r:embed="rId3">
            <a:alphaModFix/>
          </a:blip>
          <a:stretch>
            <a:fillRect/>
          </a:stretch>
        </p:blipFill>
        <p:spPr>
          <a:xfrm>
            <a:off x="3693425" y="1378775"/>
            <a:ext cx="3368625" cy="2513500"/>
          </a:xfrm>
          <a:prstGeom prst="rect">
            <a:avLst/>
          </a:prstGeom>
          <a:noFill/>
          <a:ln>
            <a:noFill/>
          </a:ln>
        </p:spPr>
      </p:pic>
      <p:sp>
        <p:nvSpPr>
          <p:cNvPr id="75" name="Google Shape;75;p13"/>
          <p:cNvSpPr txBox="1"/>
          <p:nvPr/>
        </p:nvSpPr>
        <p:spPr>
          <a:xfrm>
            <a:off x="252800" y="495875"/>
            <a:ext cx="2027700" cy="18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it" sz="2000">
                <a:solidFill>
                  <a:schemeClr val="lt1"/>
                </a:solidFill>
                <a:latin typeface="Lato"/>
                <a:ea typeface="Lato"/>
                <a:cs typeface="Lato"/>
                <a:sym typeface="Lato"/>
              </a:rPr>
              <a:t>I</a:t>
            </a:r>
            <a:r>
              <a:rPr lang="it" sz="1900">
                <a:solidFill>
                  <a:schemeClr val="lt1"/>
                </a:solidFill>
                <a:latin typeface="Lato"/>
                <a:ea typeface="Lato"/>
                <a:cs typeface="Lato"/>
                <a:sym typeface="Lato"/>
              </a:rPr>
              <a:t>stituto Comprensivo di Luzzara</a:t>
            </a:r>
            <a:endParaRPr sz="1900">
              <a:solidFill>
                <a:schemeClr val="lt1"/>
              </a:solidFill>
              <a:latin typeface="Lato"/>
              <a:ea typeface="Lato"/>
              <a:cs typeface="Lato"/>
              <a:sym typeface="Lato"/>
            </a:endParaRPr>
          </a:p>
          <a:p>
            <a:pPr indent="0" lvl="0" marL="0" rtl="0" algn="r">
              <a:spcBef>
                <a:spcPts val="0"/>
              </a:spcBef>
              <a:spcAft>
                <a:spcPts val="0"/>
              </a:spcAft>
              <a:buClr>
                <a:schemeClr val="dk2"/>
              </a:buClr>
              <a:buSzPts val="1100"/>
              <a:buFont typeface="Arial"/>
              <a:buNone/>
            </a:pPr>
            <a:r>
              <a:rPr lang="it" sz="1900">
                <a:solidFill>
                  <a:schemeClr val="lt1"/>
                </a:solidFill>
                <a:latin typeface="Lato"/>
                <a:ea typeface="Lato"/>
                <a:cs typeface="Lato"/>
                <a:sym typeface="Lato"/>
              </a:rPr>
              <a:t>Scuola secondaria di primo grado</a:t>
            </a:r>
            <a:endParaRPr sz="1900">
              <a:solidFill>
                <a:schemeClr val="l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4294967295" type="title"/>
          </p:nvPr>
        </p:nvSpPr>
        <p:spPr>
          <a:xfrm>
            <a:off x="550600" y="297700"/>
            <a:ext cx="6261000" cy="560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2"/>
              </a:buClr>
              <a:buSzPts val="1100"/>
              <a:buFont typeface="Arial"/>
              <a:buNone/>
            </a:pPr>
            <a:r>
              <a:rPr lang="it" sz="1700">
                <a:latin typeface="Arial"/>
                <a:ea typeface="Arial"/>
                <a:cs typeface="Arial"/>
                <a:sym typeface="Arial"/>
              </a:rPr>
              <a:t>RECATI A SCUOLA SOLO SE SEI IN BUONA SALUTE</a:t>
            </a:r>
            <a:endParaRPr/>
          </a:p>
        </p:txBody>
      </p:sp>
      <p:pic>
        <p:nvPicPr>
          <p:cNvPr id="81" name="Google Shape;81;p14"/>
          <p:cNvPicPr preferRelativeResize="0"/>
          <p:nvPr/>
        </p:nvPicPr>
        <p:blipFill>
          <a:blip r:embed="rId3">
            <a:alphaModFix/>
          </a:blip>
          <a:stretch>
            <a:fillRect/>
          </a:stretch>
        </p:blipFill>
        <p:spPr>
          <a:xfrm>
            <a:off x="6638450" y="858400"/>
            <a:ext cx="2399525" cy="1596775"/>
          </a:xfrm>
          <a:prstGeom prst="rect">
            <a:avLst/>
          </a:prstGeom>
          <a:noFill/>
          <a:ln>
            <a:noFill/>
          </a:ln>
        </p:spPr>
      </p:pic>
      <p:sp>
        <p:nvSpPr>
          <p:cNvPr id="82" name="Google Shape;82;p14"/>
          <p:cNvSpPr txBox="1"/>
          <p:nvPr>
            <p:ph idx="4294967295" type="title"/>
          </p:nvPr>
        </p:nvSpPr>
        <p:spPr>
          <a:xfrm>
            <a:off x="224300" y="912150"/>
            <a:ext cx="6103200" cy="4016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it" sz="1700">
                <a:latin typeface="Lato"/>
                <a:ea typeface="Lato"/>
                <a:cs typeface="Lato"/>
                <a:sym typeface="Lato"/>
              </a:rPr>
              <a:t>Caro genitore, controlla ogni mattina la temperatura a tuo figlio: se è superiore a 37,5°, se accusa mal di gola, tosse secca, diarrea, altri segni correlati alla sintomatologia da Covid, </a:t>
            </a:r>
            <a:r>
              <a:rPr lang="it" sz="1700">
                <a:latin typeface="Lato"/>
                <a:ea typeface="Lato"/>
                <a:cs typeface="Lato"/>
                <a:sym typeface="Lato"/>
              </a:rPr>
              <a:t>non mandarlo a scuola</a:t>
            </a:r>
            <a:r>
              <a:rPr b="0" lang="it" sz="1700">
                <a:latin typeface="Lato"/>
                <a:ea typeface="Lato"/>
                <a:cs typeface="Lato"/>
                <a:sym typeface="Lato"/>
              </a:rPr>
              <a:t> e </a:t>
            </a:r>
            <a:r>
              <a:rPr lang="it" sz="1700">
                <a:latin typeface="Lato"/>
                <a:ea typeface="Lato"/>
                <a:cs typeface="Lato"/>
                <a:sym typeface="Lato"/>
              </a:rPr>
              <a:t>informa la Segreteria.</a:t>
            </a:r>
            <a:endParaRPr sz="1700">
              <a:latin typeface="Lato"/>
              <a:ea typeface="Lato"/>
              <a:cs typeface="Lato"/>
              <a:sym typeface="Lato"/>
            </a:endParaRPr>
          </a:p>
          <a:p>
            <a:pPr indent="0" lvl="0" marL="0" rtl="0" algn="l">
              <a:lnSpc>
                <a:spcPct val="115000"/>
              </a:lnSpc>
              <a:spcBef>
                <a:spcPts val="1600"/>
              </a:spcBef>
              <a:spcAft>
                <a:spcPts val="0"/>
              </a:spcAft>
              <a:buNone/>
            </a:pPr>
            <a:r>
              <a:rPr b="0" lang="it" sz="1700">
                <a:latin typeface="Lato"/>
                <a:ea typeface="Lato"/>
                <a:cs typeface="Lato"/>
                <a:sym typeface="Lato"/>
              </a:rPr>
              <a:t>Se ha avuto contatti con un caso di Covid, </a:t>
            </a:r>
            <a:r>
              <a:rPr lang="it" sz="1700">
                <a:latin typeface="Lato"/>
                <a:ea typeface="Lato"/>
                <a:cs typeface="Lato"/>
                <a:sym typeface="Lato"/>
              </a:rPr>
              <a:t>non mandarlo a scuola e informa la Segreteria</a:t>
            </a:r>
            <a:endParaRPr sz="1700">
              <a:latin typeface="Lato"/>
              <a:ea typeface="Lato"/>
              <a:cs typeface="Lato"/>
              <a:sym typeface="Lato"/>
            </a:endParaRPr>
          </a:p>
          <a:p>
            <a:pPr indent="0" lvl="0" marL="0" rtl="0" algn="l">
              <a:lnSpc>
                <a:spcPct val="115000"/>
              </a:lnSpc>
              <a:spcBef>
                <a:spcPts val="1600"/>
              </a:spcBef>
              <a:spcAft>
                <a:spcPts val="0"/>
              </a:spcAft>
              <a:buNone/>
            </a:pPr>
            <a:r>
              <a:rPr lang="it" sz="1700">
                <a:latin typeface="Lato"/>
                <a:ea typeface="Lato"/>
                <a:cs typeface="Lato"/>
                <a:sym typeface="Lato"/>
              </a:rPr>
              <a:t>Qualora tuo figlio, durante l’attività scolastica,  manifesti sintomi simil influenzali, verranno applicate le norme previste dal protocollo nazionale AntiCovid.</a:t>
            </a:r>
            <a:endParaRPr sz="1700">
              <a:latin typeface="Lato"/>
              <a:ea typeface="Lato"/>
              <a:cs typeface="Lato"/>
              <a:sym typeface="Lato"/>
            </a:endParaRPr>
          </a:p>
          <a:p>
            <a:pPr indent="0" lvl="0" marL="0" rtl="0" algn="l">
              <a:lnSpc>
                <a:spcPct val="115000"/>
              </a:lnSpc>
              <a:spcBef>
                <a:spcPts val="1600"/>
              </a:spcBef>
              <a:spcAft>
                <a:spcPts val="1600"/>
              </a:spcAft>
              <a:buNone/>
            </a:pPr>
            <a:r>
              <a:rPr lang="it" sz="1700">
                <a:latin typeface="Lato"/>
                <a:ea typeface="Lato"/>
                <a:cs typeface="Lato"/>
                <a:sym typeface="Lato"/>
              </a:rPr>
              <a:t>Comunica alla scuola, </a:t>
            </a:r>
            <a:r>
              <a:rPr b="0" lang="it" sz="1700">
                <a:latin typeface="Lato"/>
                <a:ea typeface="Lato"/>
                <a:cs typeface="Lato"/>
                <a:sym typeface="Lato"/>
              </a:rPr>
              <a:t> tramite moduli appositi, quali persone contattare oltre a te, in caso tuo figlio non si senta bene.</a:t>
            </a:r>
            <a:endParaRPr b="0" sz="17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pic>
        <p:nvPicPr>
          <p:cNvPr id="87" name="Google Shape;87;p15"/>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88" name="Google Shape;88;p15"/>
          <p:cNvSpPr txBox="1"/>
          <p:nvPr/>
        </p:nvSpPr>
        <p:spPr>
          <a:xfrm>
            <a:off x="2803500" y="440250"/>
            <a:ext cx="3537000" cy="2131500"/>
          </a:xfrm>
          <a:prstGeom prst="rect">
            <a:avLst/>
          </a:prstGeom>
          <a:noFill/>
          <a:ln>
            <a:noFill/>
          </a:ln>
        </p:spPr>
        <p:txBody>
          <a:bodyPr anchorCtr="0" anchor="b" bIns="91425" lIns="91425" spcFirstLastPara="1" rIns="91425" wrap="square" tIns="91425">
            <a:noAutofit/>
          </a:bodyPr>
          <a:lstStyle/>
          <a:p>
            <a:pPr indent="0" lvl="0" marL="457200" rtl="0" algn="l">
              <a:lnSpc>
                <a:spcPct val="115000"/>
              </a:lnSpc>
              <a:spcBef>
                <a:spcPts val="0"/>
              </a:spcBef>
              <a:spcAft>
                <a:spcPts val="0"/>
              </a:spcAft>
              <a:buNone/>
            </a:pPr>
            <a:r>
              <a:rPr b="1" lang="it">
                <a:solidFill>
                  <a:schemeClr val="dk2"/>
                </a:solidFill>
              </a:rPr>
              <a:t>INDOSSA SEMPRE LA MASCHERINA</a:t>
            </a:r>
            <a:endParaRPr b="1">
              <a:solidFill>
                <a:schemeClr val="dk2"/>
              </a:solidFill>
            </a:endParaRPr>
          </a:p>
          <a:p>
            <a:pPr indent="0" lvl="0" marL="457200" rtl="0" algn="l">
              <a:lnSpc>
                <a:spcPct val="115000"/>
              </a:lnSpc>
              <a:spcBef>
                <a:spcPts val="0"/>
              </a:spcBef>
              <a:spcAft>
                <a:spcPts val="0"/>
              </a:spcAft>
              <a:buNone/>
            </a:pPr>
            <a:r>
              <a:t/>
            </a:r>
            <a:endParaRPr b="1">
              <a:solidFill>
                <a:schemeClr val="dk2"/>
              </a:solidFill>
            </a:endParaRPr>
          </a:p>
          <a:p>
            <a:pPr indent="0" lvl="0" marL="457200" rtl="0" algn="l">
              <a:lnSpc>
                <a:spcPct val="115000"/>
              </a:lnSpc>
              <a:spcBef>
                <a:spcPts val="0"/>
              </a:spcBef>
              <a:spcAft>
                <a:spcPts val="0"/>
              </a:spcAft>
              <a:buNone/>
            </a:pPr>
            <a:r>
              <a:rPr b="1" lang="it">
                <a:solidFill>
                  <a:schemeClr val="dk2"/>
                </a:solidFill>
              </a:rPr>
              <a:t>LAVATI E IGIENIZZA SEMPRE LE MANI</a:t>
            </a:r>
            <a:endParaRPr b="1">
              <a:solidFill>
                <a:schemeClr val="dk2"/>
              </a:solidFill>
            </a:endParaRPr>
          </a:p>
          <a:p>
            <a:pPr indent="0" lvl="0" marL="457200" rtl="0" algn="l">
              <a:lnSpc>
                <a:spcPct val="115000"/>
              </a:lnSpc>
              <a:spcBef>
                <a:spcPts val="0"/>
              </a:spcBef>
              <a:spcAft>
                <a:spcPts val="0"/>
              </a:spcAft>
              <a:buNone/>
            </a:pPr>
            <a:r>
              <a:t/>
            </a:r>
            <a:endParaRPr sz="1100">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sz="1100">
              <a:solidFill>
                <a:schemeClr val="dk2"/>
              </a:solidFill>
            </a:endParaRPr>
          </a:p>
        </p:txBody>
      </p:sp>
      <p:sp>
        <p:nvSpPr>
          <p:cNvPr id="89" name="Google Shape;89;p15"/>
          <p:cNvSpPr txBox="1"/>
          <p:nvPr/>
        </p:nvSpPr>
        <p:spPr>
          <a:xfrm>
            <a:off x="2701875" y="2457050"/>
            <a:ext cx="3767700" cy="2042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i="1" lang="it" sz="1600">
                <a:latin typeface="Lato"/>
                <a:ea typeface="Lato"/>
                <a:cs typeface="Lato"/>
                <a:sym typeface="Lato"/>
              </a:rPr>
              <a:t>Caro genitore, procura a tuo figlio una confezione di gel disinfettante da tenere sempre nello zaino, insieme ad una mascherina di riserva; ricorda che </a:t>
            </a:r>
            <a:r>
              <a:rPr i="1" lang="it" sz="1600">
                <a:latin typeface="Lato"/>
                <a:ea typeface="Lato"/>
                <a:cs typeface="Lato"/>
                <a:sym typeface="Lato"/>
              </a:rPr>
              <a:t>all’ingresso della scuola e</a:t>
            </a:r>
            <a:r>
              <a:rPr i="1" lang="it" sz="1600">
                <a:latin typeface="Lato"/>
                <a:ea typeface="Lato"/>
                <a:cs typeface="Lato"/>
                <a:sym typeface="Lato"/>
              </a:rPr>
              <a:t> in ogni classe c’è il dispenser di gel per la frequente igienizzazione delle mani. </a:t>
            </a:r>
            <a:endParaRPr i="1" sz="1600">
              <a:latin typeface="Lato"/>
              <a:ea typeface="Lato"/>
              <a:cs typeface="Lato"/>
              <a:sym typeface="Lato"/>
            </a:endParaRPr>
          </a:p>
        </p:txBody>
      </p:sp>
      <p:pic>
        <p:nvPicPr>
          <p:cNvPr id="90" name="Google Shape;90;p15"/>
          <p:cNvPicPr preferRelativeResize="0"/>
          <p:nvPr/>
        </p:nvPicPr>
        <p:blipFill>
          <a:blip r:embed="rId4">
            <a:alphaModFix/>
          </a:blip>
          <a:stretch>
            <a:fillRect/>
          </a:stretch>
        </p:blipFill>
        <p:spPr>
          <a:xfrm>
            <a:off x="301125" y="162725"/>
            <a:ext cx="2028825" cy="2247900"/>
          </a:xfrm>
          <a:prstGeom prst="rect">
            <a:avLst/>
          </a:prstGeom>
          <a:noFill/>
          <a:ln>
            <a:noFill/>
          </a:ln>
        </p:spPr>
      </p:pic>
      <p:pic>
        <p:nvPicPr>
          <p:cNvPr id="91" name="Google Shape;91;p15"/>
          <p:cNvPicPr preferRelativeResize="0"/>
          <p:nvPr/>
        </p:nvPicPr>
        <p:blipFill>
          <a:blip r:embed="rId5">
            <a:alphaModFix/>
          </a:blip>
          <a:stretch>
            <a:fillRect/>
          </a:stretch>
        </p:blipFill>
        <p:spPr>
          <a:xfrm>
            <a:off x="6699300" y="3532300"/>
            <a:ext cx="2323950" cy="154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1301375" y="0"/>
            <a:ext cx="7473300" cy="3835500"/>
          </a:xfrm>
          <a:prstGeom prst="rect">
            <a:avLst/>
          </a:prstGeom>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b="0" lang="it" sz="2700">
                <a:solidFill>
                  <a:srgbClr val="FFFFFF"/>
                </a:solidFill>
                <a:latin typeface="Arial"/>
                <a:ea typeface="Arial"/>
                <a:cs typeface="Arial"/>
                <a:sym typeface="Arial"/>
              </a:rPr>
              <a:t>MANTIENI SEMPRE IL DISTANZIAMENTO </a:t>
            </a:r>
            <a:endParaRPr b="0" sz="2700">
              <a:solidFill>
                <a:srgbClr val="FFFFFF"/>
              </a:solidFill>
              <a:latin typeface="Arial"/>
              <a:ea typeface="Arial"/>
              <a:cs typeface="Arial"/>
              <a:sym typeface="Arial"/>
            </a:endParaRPr>
          </a:p>
          <a:p>
            <a:pPr indent="0" lvl="0" marL="457200" rtl="0" algn="ctr">
              <a:lnSpc>
                <a:spcPct val="115000"/>
              </a:lnSpc>
              <a:spcBef>
                <a:spcPts val="0"/>
              </a:spcBef>
              <a:spcAft>
                <a:spcPts val="0"/>
              </a:spcAft>
              <a:buNone/>
            </a:pPr>
            <a:r>
              <a:rPr b="0" lang="it" sz="2700">
                <a:solidFill>
                  <a:srgbClr val="FFFFFF"/>
                </a:solidFill>
                <a:latin typeface="Arial"/>
                <a:ea typeface="Arial"/>
                <a:cs typeface="Arial"/>
                <a:sym typeface="Arial"/>
              </a:rPr>
              <a:t>E </a:t>
            </a:r>
            <a:endParaRPr b="0" sz="2700">
              <a:solidFill>
                <a:srgbClr val="FFFFFF"/>
              </a:solidFill>
              <a:latin typeface="Arial"/>
              <a:ea typeface="Arial"/>
              <a:cs typeface="Arial"/>
              <a:sym typeface="Arial"/>
            </a:endParaRPr>
          </a:p>
          <a:p>
            <a:pPr indent="0" lvl="0" marL="457200" rtl="0" algn="ctr">
              <a:lnSpc>
                <a:spcPct val="115000"/>
              </a:lnSpc>
              <a:spcBef>
                <a:spcPts val="0"/>
              </a:spcBef>
              <a:spcAft>
                <a:spcPts val="0"/>
              </a:spcAft>
              <a:buNone/>
            </a:pPr>
            <a:r>
              <a:rPr b="0" lang="it" sz="2700">
                <a:solidFill>
                  <a:srgbClr val="FFFFFF"/>
                </a:solidFill>
                <a:latin typeface="Arial"/>
                <a:ea typeface="Arial"/>
                <a:cs typeface="Arial"/>
                <a:sym typeface="Arial"/>
              </a:rPr>
              <a:t>NON SCAMBIARTI OGGETTI </a:t>
            </a:r>
            <a:endParaRPr b="0" sz="2700">
              <a:solidFill>
                <a:srgbClr val="FFFFFF"/>
              </a:solidFill>
              <a:latin typeface="Arial"/>
              <a:ea typeface="Arial"/>
              <a:cs typeface="Arial"/>
              <a:sym typeface="Arial"/>
            </a:endParaRPr>
          </a:p>
          <a:p>
            <a:pPr indent="0" lvl="0" marL="457200" rtl="0" algn="ctr">
              <a:lnSpc>
                <a:spcPct val="115000"/>
              </a:lnSpc>
              <a:spcBef>
                <a:spcPts val="0"/>
              </a:spcBef>
              <a:spcAft>
                <a:spcPts val="0"/>
              </a:spcAft>
              <a:buNone/>
            </a:pPr>
            <a:r>
              <a:rPr b="0" lang="it" sz="2700">
                <a:solidFill>
                  <a:srgbClr val="FFFFFF"/>
                </a:solidFill>
                <a:latin typeface="Arial"/>
                <a:ea typeface="Arial"/>
                <a:cs typeface="Arial"/>
                <a:sym typeface="Arial"/>
              </a:rPr>
              <a:t>CON GLI ALTRI</a:t>
            </a:r>
            <a:endParaRPr b="0" sz="2700">
              <a:solidFill>
                <a:srgbClr val="FFFFFF"/>
              </a:solidFill>
              <a:latin typeface="Arial"/>
              <a:ea typeface="Arial"/>
              <a:cs typeface="Arial"/>
              <a:sym typeface="Arial"/>
            </a:endParaRPr>
          </a:p>
          <a:p>
            <a:pPr indent="0" lvl="0" marL="457200" rtl="0" algn="ctr">
              <a:lnSpc>
                <a:spcPct val="115000"/>
              </a:lnSpc>
              <a:spcBef>
                <a:spcPts val="0"/>
              </a:spcBef>
              <a:spcAft>
                <a:spcPts val="0"/>
              </a:spcAft>
              <a:buNone/>
            </a:pPr>
            <a:r>
              <a:t/>
            </a:r>
            <a:endParaRPr b="0" sz="27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rPr b="0" lang="it" sz="1500">
                <a:solidFill>
                  <a:srgbClr val="FFFFFF"/>
                </a:solidFill>
                <a:latin typeface="Arial"/>
                <a:ea typeface="Arial"/>
                <a:cs typeface="Arial"/>
                <a:sym typeface="Arial"/>
              </a:rPr>
              <a:t>Ognuno deve portare il proprio materiale scolastico, chi lo dimentica a casa non può chiamare per farselo portare e non può chiederlo ai compagni.</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rPr b="0" lang="it" sz="1500">
                <a:solidFill>
                  <a:srgbClr val="FFFFFF"/>
                </a:solidFill>
                <a:latin typeface="Arial"/>
                <a:ea typeface="Arial"/>
                <a:cs typeface="Arial"/>
                <a:sym typeface="Arial"/>
              </a:rPr>
              <a:t>Le dimenticanze verranno segnalate con annotazioni e sanzioni.</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rPr b="0" lang="it" sz="1500">
                <a:solidFill>
                  <a:srgbClr val="FFFFFF"/>
                </a:solidFill>
                <a:latin typeface="Arial"/>
                <a:ea typeface="Arial"/>
                <a:cs typeface="Arial"/>
                <a:sym typeface="Arial"/>
              </a:rPr>
              <a:t>Non si può lasciare materiale scolastico a scuola!</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rPr b="0" lang="it" sz="1800">
                <a:solidFill>
                  <a:srgbClr val="FFFFFF"/>
                </a:solidFill>
                <a:latin typeface="Arial"/>
                <a:ea typeface="Arial"/>
                <a:cs typeface="Arial"/>
                <a:sym typeface="Arial"/>
              </a:rPr>
              <a:t>Non condividere la merenda </a:t>
            </a:r>
            <a:endParaRPr b="0" sz="1800">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rPr b="0" lang="it" sz="1800">
                <a:solidFill>
                  <a:srgbClr val="FFFFFF"/>
                </a:solidFill>
                <a:latin typeface="Arial"/>
                <a:ea typeface="Arial"/>
                <a:cs typeface="Arial"/>
                <a:sym typeface="Arial"/>
              </a:rPr>
              <a:t>e la borraccia con altri.</a:t>
            </a:r>
            <a:endParaRPr b="0" sz="1800">
              <a:solidFill>
                <a:srgbClr val="FFFFFF"/>
              </a:solidFill>
              <a:latin typeface="Arial"/>
              <a:ea typeface="Arial"/>
              <a:cs typeface="Arial"/>
              <a:sym typeface="Arial"/>
            </a:endParaRPr>
          </a:p>
        </p:txBody>
      </p:sp>
      <p:pic>
        <p:nvPicPr>
          <p:cNvPr id="97" name="Google Shape;97;p16"/>
          <p:cNvPicPr preferRelativeResize="0"/>
          <p:nvPr/>
        </p:nvPicPr>
        <p:blipFill>
          <a:blip r:embed="rId3">
            <a:alphaModFix/>
          </a:blip>
          <a:stretch>
            <a:fillRect/>
          </a:stretch>
        </p:blipFill>
        <p:spPr>
          <a:xfrm>
            <a:off x="6413263" y="3328600"/>
            <a:ext cx="2638425" cy="1733550"/>
          </a:xfrm>
          <a:prstGeom prst="rect">
            <a:avLst/>
          </a:prstGeom>
          <a:noFill/>
          <a:ln>
            <a:noFill/>
          </a:ln>
        </p:spPr>
      </p:pic>
      <p:pic>
        <p:nvPicPr>
          <p:cNvPr id="98" name="Google Shape;98;p16"/>
          <p:cNvPicPr preferRelativeResize="0"/>
          <p:nvPr/>
        </p:nvPicPr>
        <p:blipFill>
          <a:blip r:embed="rId4">
            <a:alphaModFix/>
          </a:blip>
          <a:stretch>
            <a:fillRect/>
          </a:stretch>
        </p:blipFill>
        <p:spPr>
          <a:xfrm>
            <a:off x="0" y="74350"/>
            <a:ext cx="1905000" cy="240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 name="Shape 102"/>
        <p:cNvGrpSpPr/>
        <p:nvPr/>
      </p:nvGrpSpPr>
      <p:grpSpPr>
        <a:xfrm>
          <a:off x="0" y="0"/>
          <a:ext cx="0" cy="0"/>
          <a:chOff x="0" y="0"/>
          <a:chExt cx="0" cy="0"/>
        </a:xfrm>
      </p:grpSpPr>
      <p:sp>
        <p:nvSpPr>
          <p:cNvPr id="103" name="Google Shape;103;p17"/>
          <p:cNvSpPr txBox="1"/>
          <p:nvPr/>
        </p:nvSpPr>
        <p:spPr>
          <a:xfrm>
            <a:off x="0" y="0"/>
            <a:ext cx="81057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2"/>
              </a:solidFill>
            </a:endParaRPr>
          </a:p>
          <a:p>
            <a:pPr indent="0" lvl="0" marL="457200" rtl="0" algn="l">
              <a:lnSpc>
                <a:spcPct val="115000"/>
              </a:lnSpc>
              <a:spcBef>
                <a:spcPts val="0"/>
              </a:spcBef>
              <a:spcAft>
                <a:spcPts val="0"/>
              </a:spcAft>
              <a:buNone/>
            </a:pPr>
            <a:r>
              <a:t/>
            </a:r>
            <a:endParaRPr sz="1100">
              <a:solidFill>
                <a:schemeClr val="dk2"/>
              </a:solidFill>
            </a:endParaRPr>
          </a:p>
          <a:p>
            <a:pPr indent="0" lvl="0" marL="457200" rtl="0" algn="l">
              <a:lnSpc>
                <a:spcPct val="115000"/>
              </a:lnSpc>
              <a:spcBef>
                <a:spcPts val="0"/>
              </a:spcBef>
              <a:spcAft>
                <a:spcPts val="0"/>
              </a:spcAft>
              <a:buNone/>
            </a:pPr>
            <a:r>
              <a:rPr lang="it" sz="1700">
                <a:solidFill>
                  <a:schemeClr val="dk2"/>
                </a:solidFill>
              </a:rPr>
              <a:t>Non sostare davanti a scuola! Arriva 5 minuti prima del suono della campanella, evita di fare assembramenti e ricorda di mantenere le distanze e la mascherina.</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0" lvl="0" marL="457200" rtl="0" algn="l">
              <a:lnSpc>
                <a:spcPct val="115000"/>
              </a:lnSpc>
              <a:spcBef>
                <a:spcPts val="0"/>
              </a:spcBef>
              <a:spcAft>
                <a:spcPts val="0"/>
              </a:spcAft>
              <a:buNone/>
            </a:pPr>
            <a:r>
              <a:rPr lang="it" sz="1700">
                <a:solidFill>
                  <a:schemeClr val="dk2"/>
                </a:solidFill>
              </a:rPr>
              <a:t>All’arrivo a scuola, segui le istruzioni che ti verranno date da docenti e collaboratori, ogni classe avrà un punto di accesso, recati direttamente in classe e igienizza le mani all’ingresso nell’apposito dispenser.</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0" lvl="0" marL="457200" rtl="0" algn="l">
              <a:lnSpc>
                <a:spcPct val="115000"/>
              </a:lnSpc>
              <a:spcBef>
                <a:spcPts val="0"/>
              </a:spcBef>
              <a:spcAft>
                <a:spcPts val="0"/>
              </a:spcAft>
              <a:buNone/>
            </a:pPr>
            <a:r>
              <a:rPr lang="it" sz="1700">
                <a:solidFill>
                  <a:schemeClr val="dk2"/>
                </a:solidFill>
              </a:rPr>
              <a:t>Durante la mattinata non scambiarti mai di posto con un compagno e non spostare il banco né la sedia.</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0" lvl="0" marL="457200" rtl="0" algn="l">
              <a:lnSpc>
                <a:spcPct val="115000"/>
              </a:lnSpc>
              <a:spcBef>
                <a:spcPts val="0"/>
              </a:spcBef>
              <a:spcAft>
                <a:spcPts val="0"/>
              </a:spcAft>
              <a:buNone/>
            </a:pPr>
            <a:r>
              <a:rPr lang="it" sz="1700">
                <a:solidFill>
                  <a:schemeClr val="dk2"/>
                </a:solidFill>
              </a:rPr>
              <a:t>Non andare in giro per la scuola, rimani in classe.</a:t>
            </a:r>
            <a:endParaRPr sz="1700">
              <a:solidFill>
                <a:schemeClr val="dk2"/>
              </a:solidFill>
            </a:endParaRPr>
          </a:p>
          <a:p>
            <a:pPr indent="0" lvl="0" marL="457200" rtl="0" algn="l">
              <a:lnSpc>
                <a:spcPct val="115000"/>
              </a:lnSpc>
              <a:spcBef>
                <a:spcPts val="0"/>
              </a:spcBef>
              <a:spcAft>
                <a:spcPts val="0"/>
              </a:spcAft>
              <a:buNone/>
            </a:pPr>
            <a:r>
              <a:t/>
            </a:r>
            <a:endParaRPr sz="1700">
              <a:solidFill>
                <a:schemeClr val="dk2"/>
              </a:solidFill>
            </a:endParaRPr>
          </a:p>
          <a:p>
            <a:pPr indent="0" lvl="0" marL="457200" rtl="0" algn="l">
              <a:lnSpc>
                <a:spcPct val="115000"/>
              </a:lnSpc>
              <a:spcBef>
                <a:spcPts val="0"/>
              </a:spcBef>
              <a:spcAft>
                <a:spcPts val="0"/>
              </a:spcAft>
              <a:buNone/>
            </a:pPr>
            <a:r>
              <a:rPr lang="it" sz="1700">
                <a:solidFill>
                  <a:schemeClr val="dk2"/>
                </a:solidFill>
              </a:rPr>
              <a:t>Al cambio d’ora rimani seduto.</a:t>
            </a:r>
            <a:endParaRPr sz="1700">
              <a:solidFill>
                <a:schemeClr val="dk2"/>
              </a:solidFill>
            </a:endParaRPr>
          </a:p>
          <a:p>
            <a:pPr indent="0" lvl="0" marL="457200" rtl="0" algn="l">
              <a:lnSpc>
                <a:spcPct val="115000"/>
              </a:lnSpc>
              <a:spcBef>
                <a:spcPts val="0"/>
              </a:spcBef>
              <a:spcAft>
                <a:spcPts val="0"/>
              </a:spcAft>
              <a:buNone/>
            </a:pPr>
            <a:r>
              <a:t/>
            </a:r>
            <a:endParaRPr sz="1100">
              <a:solidFill>
                <a:schemeClr val="dk2"/>
              </a:solidFill>
            </a:endParaRPr>
          </a:p>
          <a:p>
            <a:pPr indent="0" lvl="0" marL="457200" rtl="0" algn="l">
              <a:lnSpc>
                <a:spcPct val="115000"/>
              </a:lnSpc>
              <a:spcBef>
                <a:spcPts val="0"/>
              </a:spcBef>
              <a:spcAft>
                <a:spcPts val="0"/>
              </a:spcAft>
              <a:buNone/>
            </a:pPr>
            <a:r>
              <a:t/>
            </a:r>
            <a:endParaRPr sz="1100">
              <a:solidFill>
                <a:schemeClr val="dk2"/>
              </a:solidFill>
            </a:endParaRPr>
          </a:p>
        </p:txBody>
      </p:sp>
      <p:pic>
        <p:nvPicPr>
          <p:cNvPr id="104" name="Google Shape;104;p17"/>
          <p:cNvPicPr preferRelativeResize="0"/>
          <p:nvPr/>
        </p:nvPicPr>
        <p:blipFill>
          <a:blip r:embed="rId3">
            <a:alphaModFix/>
          </a:blip>
          <a:stretch>
            <a:fillRect/>
          </a:stretch>
        </p:blipFill>
        <p:spPr>
          <a:xfrm>
            <a:off x="6250225" y="3164775"/>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256224" y="497275"/>
            <a:ext cx="7537500" cy="3835500"/>
          </a:xfrm>
          <a:prstGeom prst="rect">
            <a:avLst/>
          </a:prstGeom>
        </p:spPr>
        <p:txBody>
          <a:bodyPr anchorCtr="0" anchor="ctr" bIns="91425" lIns="91425" spcFirstLastPara="1" rIns="91425" wrap="square" tIns="91425">
            <a:noAutofit/>
          </a:bodyPr>
          <a:lstStyle/>
          <a:p>
            <a:pPr indent="0" lvl="0" marL="457200" rtl="0" algn="l">
              <a:lnSpc>
                <a:spcPct val="115000"/>
              </a:lnSpc>
              <a:spcBef>
                <a:spcPts val="0"/>
              </a:spcBef>
              <a:spcAft>
                <a:spcPts val="0"/>
              </a:spcAft>
              <a:buClr>
                <a:schemeClr val="dk2"/>
              </a:buClr>
              <a:buSzPts val="1100"/>
              <a:buFont typeface="Arial"/>
              <a:buNone/>
            </a:pPr>
            <a:r>
              <a:rPr b="0" lang="it" sz="1500">
                <a:solidFill>
                  <a:srgbClr val="FFFFFF"/>
                </a:solidFill>
                <a:latin typeface="Arial"/>
                <a:ea typeface="Arial"/>
                <a:cs typeface="Arial"/>
                <a:sym typeface="Arial"/>
              </a:rPr>
              <a:t>Non usare l’attaccapanni, tieni la giacca sullo schienale della sedia.</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Clr>
                <a:schemeClr val="dk2"/>
              </a:buClr>
              <a:buSzPts val="1100"/>
              <a:buFont typeface="Arial"/>
              <a:buNone/>
            </a:pPr>
            <a:r>
              <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Clr>
                <a:schemeClr val="dk2"/>
              </a:buClr>
              <a:buSzPts val="1100"/>
              <a:buFont typeface="Arial"/>
              <a:buNone/>
            </a:pPr>
            <a:r>
              <a:rPr b="0" lang="it" sz="1500">
                <a:solidFill>
                  <a:srgbClr val="FFFFFF"/>
                </a:solidFill>
                <a:latin typeface="Arial"/>
                <a:ea typeface="Arial"/>
                <a:cs typeface="Arial"/>
                <a:sym typeface="Arial"/>
              </a:rPr>
              <a:t>L’ingresso ai bagni verrà contingentato, ogni classe avrà un bagno dedicato; ricordati di lavarti le mani prima di tornare in classe.</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Clr>
                <a:schemeClr val="dk2"/>
              </a:buClr>
              <a:buSzPts val="1100"/>
              <a:buFont typeface="Arial"/>
              <a:buNone/>
            </a:pPr>
            <a:r>
              <a:t/>
            </a:r>
            <a:endParaRPr b="0" sz="1500">
              <a:solidFill>
                <a:srgbClr val="FFFFFF"/>
              </a:solidFill>
              <a:latin typeface="Arial"/>
              <a:ea typeface="Arial"/>
              <a:cs typeface="Arial"/>
              <a:sym typeface="Arial"/>
            </a:endParaRPr>
          </a:p>
          <a:p>
            <a:pPr indent="0" lvl="0" marL="457200" rtl="0" algn="l">
              <a:lnSpc>
                <a:spcPct val="115000"/>
              </a:lnSpc>
              <a:spcBef>
                <a:spcPts val="0"/>
              </a:spcBef>
              <a:spcAft>
                <a:spcPts val="0"/>
              </a:spcAft>
              <a:buClr>
                <a:schemeClr val="dk2"/>
              </a:buClr>
              <a:buSzPts val="1100"/>
              <a:buFont typeface="Arial"/>
              <a:buNone/>
            </a:pPr>
            <a:r>
              <a:rPr b="0" lang="it" sz="1500">
                <a:solidFill>
                  <a:srgbClr val="FFFFFF"/>
                </a:solidFill>
                <a:latin typeface="Arial"/>
                <a:ea typeface="Arial"/>
                <a:cs typeface="Arial"/>
                <a:sym typeface="Arial"/>
              </a:rPr>
              <a:t>La ricreazione viene svolta in cortile quando il tempo lo permette, ogni classe avrà un suo spazio dedicato, non ci si può mischiare con altri gruppi classe, devi rimanere con il tuo gruppo classe. In caso di pioggia la ricreazione si svolgerà all’interno dell’aula, rimanendo al posto.</a:t>
            </a:r>
            <a:endParaRPr b="0" sz="1500">
              <a:solidFill>
                <a:srgbClr val="FFFFFF"/>
              </a:solidFill>
              <a:latin typeface="Arial"/>
              <a:ea typeface="Arial"/>
              <a:cs typeface="Arial"/>
              <a:sym typeface="Arial"/>
            </a:endParaRPr>
          </a:p>
          <a:p>
            <a:pPr indent="0" lvl="0" marL="0" rtl="0" algn="l">
              <a:spcBef>
                <a:spcPts val="0"/>
              </a:spcBef>
              <a:spcAft>
                <a:spcPts val="0"/>
              </a:spcAft>
              <a:buNone/>
            </a:pPr>
            <a:r>
              <a:t/>
            </a:r>
            <a:endParaRPr sz="5200">
              <a:solidFill>
                <a:srgbClr val="FFFFFF"/>
              </a:solidFill>
            </a:endParaRPr>
          </a:p>
        </p:txBody>
      </p:sp>
      <p:pic>
        <p:nvPicPr>
          <p:cNvPr id="110" name="Google Shape;110;p18"/>
          <p:cNvPicPr preferRelativeResize="0"/>
          <p:nvPr/>
        </p:nvPicPr>
        <p:blipFill>
          <a:blip r:embed="rId3">
            <a:alphaModFix/>
          </a:blip>
          <a:stretch>
            <a:fillRect/>
          </a:stretch>
        </p:blipFill>
        <p:spPr>
          <a:xfrm>
            <a:off x="6350625" y="3053925"/>
            <a:ext cx="2476500"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60849" y="452025"/>
            <a:ext cx="86223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it" sz="2400"/>
              <a:t>Caro genitore:</a:t>
            </a:r>
            <a:endParaRPr b="0" sz="2400"/>
          </a:p>
          <a:p>
            <a:pPr indent="-381000" lvl="0" marL="457200" rtl="0" algn="l">
              <a:spcBef>
                <a:spcPts val="1000"/>
              </a:spcBef>
              <a:spcAft>
                <a:spcPts val="0"/>
              </a:spcAft>
              <a:buSzPts val="2400"/>
              <a:buChar char="-"/>
            </a:pPr>
            <a:r>
              <a:rPr b="0" lang="it" sz="2400"/>
              <a:t>Assicurati che la scuola abbia i tuoi contatti telefonici aggiornati, comunicando tempestivamente qualunque variazione alla segreteria e sul diario dell’alunno.</a:t>
            </a:r>
            <a:endParaRPr b="0" sz="2400"/>
          </a:p>
          <a:p>
            <a:pPr indent="-381000" lvl="0" marL="457200" rtl="0" algn="l">
              <a:spcBef>
                <a:spcPts val="0"/>
              </a:spcBef>
              <a:spcAft>
                <a:spcPts val="0"/>
              </a:spcAft>
              <a:buSzPts val="2400"/>
              <a:buChar char="-"/>
            </a:pPr>
            <a:r>
              <a:rPr b="0" lang="it" sz="2400"/>
              <a:t>Leggi con attenzione e firma il patto di corresponsabilità</a:t>
            </a:r>
            <a:endParaRPr b="0" sz="900"/>
          </a:p>
          <a:p>
            <a:pPr indent="-381000" lvl="0" marL="457200" rtl="0" algn="l">
              <a:spcBef>
                <a:spcPts val="0"/>
              </a:spcBef>
              <a:spcAft>
                <a:spcPts val="0"/>
              </a:spcAft>
              <a:buSzPts val="2400"/>
              <a:buChar char="-"/>
            </a:pPr>
            <a:r>
              <a:rPr b="0" lang="it" sz="2400"/>
              <a:t>Partecipa alle riunioni della scuola  e ai colloqui anche a distanza</a:t>
            </a:r>
            <a:endParaRPr b="0" sz="2400"/>
          </a:p>
          <a:p>
            <a:pPr indent="-381000" lvl="0" marL="457200" rtl="0" algn="l">
              <a:spcBef>
                <a:spcPts val="0"/>
              </a:spcBef>
              <a:spcAft>
                <a:spcPts val="0"/>
              </a:spcAft>
              <a:buSzPts val="2400"/>
              <a:buChar char="-"/>
            </a:pPr>
            <a:r>
              <a:rPr b="0" lang="it" sz="2400"/>
              <a:t>Consulta sempre il registro elettronico e il sito della scuola</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t/>
            </a:r>
            <a:endParaRPr b="0" sz="1200"/>
          </a:p>
          <a:p>
            <a:pPr indent="0" lvl="0" marL="0" rtl="0" algn="l">
              <a:lnSpc>
                <a:spcPct val="115000"/>
              </a:lnSpc>
              <a:spcBef>
                <a:spcPts val="1000"/>
              </a:spcBef>
              <a:spcAft>
                <a:spcPts val="0"/>
              </a:spcAft>
              <a:buNone/>
            </a:pPr>
            <a:r>
              <a:t/>
            </a:r>
            <a:endParaRPr b="0" sz="1800">
              <a:solidFill>
                <a:srgbClr val="EFEFEF"/>
              </a:solidFill>
              <a:latin typeface="Arial"/>
              <a:ea typeface="Arial"/>
              <a:cs typeface="Arial"/>
              <a:sym typeface="Arial"/>
            </a:endParaRPr>
          </a:p>
          <a:p>
            <a:pPr indent="0" lvl="0" marL="0" rtl="0" algn="l">
              <a:spcBef>
                <a:spcPts val="0"/>
              </a:spcBef>
              <a:spcAft>
                <a:spcPts val="1000"/>
              </a:spcAft>
              <a:buNone/>
            </a:pPr>
            <a:r>
              <a:t/>
            </a:r>
            <a:endParaRPr b="0" sz="2600"/>
          </a:p>
        </p:txBody>
      </p:sp>
      <p:pic>
        <p:nvPicPr>
          <p:cNvPr id="116" name="Google Shape;116;p19"/>
          <p:cNvPicPr preferRelativeResize="0"/>
          <p:nvPr/>
        </p:nvPicPr>
        <p:blipFill>
          <a:blip r:embed="rId3">
            <a:alphaModFix/>
          </a:blip>
          <a:stretch>
            <a:fillRect/>
          </a:stretch>
        </p:blipFill>
        <p:spPr>
          <a:xfrm>
            <a:off x="6187000" y="3699700"/>
            <a:ext cx="2454400" cy="128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283100" y="564050"/>
            <a:ext cx="8365500" cy="428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a:t>COLLOCAZIONE </a:t>
            </a:r>
            <a:r>
              <a:rPr lang="it" sz="3600"/>
              <a:t>CLASSI</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it" sz="3600"/>
              <a:t>CORSO A e CORSO D: Scuola primaria, lato est piano terra.</a:t>
            </a:r>
            <a:endParaRPr sz="3600"/>
          </a:p>
          <a:p>
            <a:pPr indent="0" lvl="0" marL="0" rtl="0" algn="l">
              <a:spcBef>
                <a:spcPts val="0"/>
              </a:spcBef>
              <a:spcAft>
                <a:spcPts val="0"/>
              </a:spcAft>
              <a:buNone/>
            </a:pPr>
            <a:r>
              <a:rPr lang="it" sz="3600"/>
              <a:t>CORSO B e CORSO C: </a:t>
            </a:r>
            <a:endParaRPr sz="3600"/>
          </a:p>
          <a:p>
            <a:pPr indent="0" lvl="0" marL="0" rtl="0" algn="l">
              <a:spcBef>
                <a:spcPts val="0"/>
              </a:spcBef>
              <a:spcAft>
                <a:spcPts val="0"/>
              </a:spcAft>
              <a:buNone/>
            </a:pPr>
            <a:r>
              <a:rPr lang="it" sz="3600"/>
              <a:t>Scuola secondaria</a:t>
            </a:r>
            <a:endParaRPr sz="3600"/>
          </a:p>
          <a:p>
            <a:pPr indent="0" lvl="0" marL="0" rtl="0" algn="l">
              <a:spcBef>
                <a:spcPts val="0"/>
              </a:spcBef>
              <a:spcAft>
                <a:spcPts val="0"/>
              </a:spcAft>
              <a:buNone/>
            </a:pPr>
            <a:r>
              <a:rPr lang="it" sz="3600"/>
              <a:t>3E: Laboratorio esterno ex auser</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